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50"/>
  </p:notesMasterIdLst>
  <p:sldIdLst>
    <p:sldId id="358" r:id="rId2"/>
    <p:sldId id="259" r:id="rId3"/>
    <p:sldId id="260" r:id="rId4"/>
    <p:sldId id="326" r:id="rId5"/>
    <p:sldId id="369" r:id="rId6"/>
    <p:sldId id="370" r:id="rId7"/>
    <p:sldId id="328" r:id="rId8"/>
    <p:sldId id="371" r:id="rId9"/>
    <p:sldId id="292" r:id="rId10"/>
    <p:sldId id="372" r:id="rId11"/>
    <p:sldId id="373" r:id="rId12"/>
    <p:sldId id="374" r:id="rId13"/>
    <p:sldId id="341" r:id="rId14"/>
    <p:sldId id="347" r:id="rId15"/>
    <p:sldId id="363" r:id="rId16"/>
    <p:sldId id="375" r:id="rId17"/>
    <p:sldId id="380" r:id="rId18"/>
    <p:sldId id="348" r:id="rId19"/>
    <p:sldId id="376" r:id="rId20"/>
    <p:sldId id="377" r:id="rId21"/>
    <p:sldId id="362" r:id="rId22"/>
    <p:sldId id="349" r:id="rId23"/>
    <p:sldId id="378" r:id="rId24"/>
    <p:sldId id="379" r:id="rId25"/>
    <p:sldId id="381" r:id="rId26"/>
    <p:sldId id="382" r:id="rId27"/>
    <p:sldId id="364" r:id="rId28"/>
    <p:sldId id="360" r:id="rId29"/>
    <p:sldId id="345" r:id="rId30"/>
    <p:sldId id="330" r:id="rId31"/>
    <p:sldId id="331" r:id="rId32"/>
    <p:sldId id="351" r:id="rId33"/>
    <p:sldId id="344" r:id="rId34"/>
    <p:sldId id="346" r:id="rId35"/>
    <p:sldId id="389" r:id="rId36"/>
    <p:sldId id="390" r:id="rId37"/>
    <p:sldId id="352" r:id="rId38"/>
    <p:sldId id="353" r:id="rId39"/>
    <p:sldId id="391" r:id="rId40"/>
    <p:sldId id="359" r:id="rId41"/>
    <p:sldId id="325" r:id="rId42"/>
    <p:sldId id="383" r:id="rId43"/>
    <p:sldId id="384" r:id="rId44"/>
    <p:sldId id="386" r:id="rId45"/>
    <p:sldId id="385" r:id="rId46"/>
    <p:sldId id="387" r:id="rId47"/>
    <p:sldId id="392" r:id="rId48"/>
    <p:sldId id="289" r:id="rId4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에스코어 드림 4 Regular" panose="020B0503030302020204" pitchFamily="34" charset="-127"/>
      <p:regular r:id="rId54"/>
    </p:embeddedFont>
    <p:embeddedFont>
      <p:font typeface="에스코어 드림 6 Bold" panose="020B0703030302020204" pitchFamily="34" charset="-127"/>
      <p:bold r:id="rId55"/>
    </p:embeddedFont>
    <p:embeddedFont>
      <p:font typeface="에스코어 드림 7 ExtraBold" panose="020B0803030302020204" pitchFamily="34" charset="-127"/>
      <p:bold r:id="rId56"/>
    </p:embeddedFont>
    <p:embeddedFont>
      <p:font typeface="에스코어 드림 8 Heavy" panose="020B0903030302020204" pitchFamily="34" charset="-127"/>
      <p:bold r:id="rId57"/>
    </p:embeddedFont>
    <p:embeddedFont>
      <p:font typeface="에스코어 드림 9 Black" panose="020B0A03030302020204" pitchFamily="34" charset="-127"/>
      <p:bold r:id="rId58"/>
    </p:embeddedFont>
  </p:embeddedFontLst>
  <p:custDataLst>
    <p:tags r:id="rId5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3A660C8-7B6D-4827-8039-F5E224F58560}">
          <p14:sldIdLst>
            <p14:sldId id="358"/>
            <p14:sldId id="259"/>
          </p14:sldIdLst>
        </p14:section>
        <p14:section name="주제 선정" id="{B33CBD22-5644-41B1-96E2-610217C6717F}">
          <p14:sldIdLst>
            <p14:sldId id="260"/>
            <p14:sldId id="326"/>
            <p14:sldId id="369"/>
            <p14:sldId id="370"/>
          </p14:sldIdLst>
        </p14:section>
        <p14:section name="데이터분석" id="{CE6F1396-4C2F-4174-8233-725E3860A24B}">
          <p14:sldIdLst>
            <p14:sldId id="328"/>
            <p14:sldId id="371"/>
            <p14:sldId id="292"/>
            <p14:sldId id="372"/>
            <p14:sldId id="373"/>
            <p14:sldId id="374"/>
          </p14:sldIdLst>
        </p14:section>
        <p14:section name="EDA" id="{391C4BBD-F84F-418D-B033-B49E0B864C7E}">
          <p14:sldIdLst>
            <p14:sldId id="341"/>
            <p14:sldId id="347"/>
            <p14:sldId id="363"/>
            <p14:sldId id="375"/>
            <p14:sldId id="380"/>
            <p14:sldId id="348"/>
            <p14:sldId id="376"/>
            <p14:sldId id="377"/>
            <p14:sldId id="362"/>
            <p14:sldId id="349"/>
            <p14:sldId id="378"/>
            <p14:sldId id="379"/>
            <p14:sldId id="381"/>
            <p14:sldId id="382"/>
            <p14:sldId id="364"/>
            <p14:sldId id="360"/>
          </p14:sldIdLst>
        </p14:section>
        <p14:section name="문제1" id="{440BE634-4E16-47FF-8F17-5FF7A8E7DC74}">
          <p14:sldIdLst>
            <p14:sldId id="345"/>
            <p14:sldId id="330"/>
            <p14:sldId id="331"/>
            <p14:sldId id="351"/>
            <p14:sldId id="344"/>
            <p14:sldId id="346"/>
            <p14:sldId id="389"/>
            <p14:sldId id="390"/>
            <p14:sldId id="352"/>
            <p14:sldId id="353"/>
            <p14:sldId id="391"/>
          </p14:sldIdLst>
        </p14:section>
        <p14:section name="문제2" id="{1CD6BF3A-6DCD-4C0F-A01F-7DB4AF3777BC}">
          <p14:sldIdLst>
            <p14:sldId id="359"/>
            <p14:sldId id="325"/>
            <p14:sldId id="383"/>
            <p14:sldId id="384"/>
            <p14:sldId id="386"/>
            <p14:sldId id="385"/>
            <p14:sldId id="387"/>
            <p14:sldId id="392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314E"/>
    <a:srgbClr val="F7EAED"/>
    <a:srgbClr val="FFEFEF"/>
    <a:srgbClr val="FECECE"/>
    <a:srgbClr val="E296A8"/>
    <a:srgbClr val="F0C8D2"/>
    <a:srgbClr val="FFFFFF"/>
    <a:srgbClr val="D56580"/>
    <a:srgbClr val="EEE2E5"/>
    <a:srgbClr val="F5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9781" autoAdjust="0"/>
  </p:normalViewPr>
  <p:slideViewPr>
    <p:cSldViewPr snapToGrid="0">
      <p:cViewPr varScale="1">
        <p:scale>
          <a:sx n="50" d="100"/>
          <a:sy n="50" d="100"/>
        </p:scale>
        <p:origin x="114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F6C3A-1AAB-4B84-B67E-417496E5BBB2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38AF8-979C-42FC-BC97-D8CB3ACD8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절단시간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마킹시간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예측하는 것은 분류가 아닌 예측 모델이 필요하여</a:t>
            </a:r>
            <a:endParaRPr lang="ko-KR" altLang="en-US" sz="1800" kern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8AF8-979C-42FC-BC97-D8CB3ACD84B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61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9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8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BC2F4-F20D-4432-BB70-1DA1D141CC4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8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36A3D-D7F6-49A3-BF9B-24E7F4E9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D56AD-5A42-4344-A736-73296B28D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86666-4728-43BE-B8AB-BCEED41B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6B326-E68E-4623-A0B1-F3F379E3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916A7-EDDD-4CEE-8412-BC42F20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3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C16E1-4E02-43A9-A07F-8C4B6D7A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0D7E1-216D-4376-87A7-54405E78E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E8C56-52A8-4655-A332-9CD131E1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EE4CC-74A7-49DF-BCA6-E822B294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3677C-0248-4F6E-A011-44B75A81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462DF7-2534-4106-95D7-902A7F313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EBF64-A575-4CAB-825E-3EE03DD45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E3D9A-2EBB-4385-BD95-3E1FFE1A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90ECD-2AD7-41C8-9A61-E1695D3E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9B6A3-6087-4265-972C-696E2317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7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76FEF-EFB1-45EB-9E96-32416825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6B68F-7F61-4786-86E2-9FE2DF406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BD508-F1A0-40E2-BB8D-FAEABD59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92649-30D5-4A71-B926-A56F5B47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204EF-4FA0-4381-A1B9-4CA12E4D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8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04E8-91F1-42EF-9862-3927270F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E2EF-83E1-484F-8960-62BF3868F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CB83C-9417-41B2-AD08-155D28E8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0C8A7-0BE9-4C0E-BD47-6666D002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8E5C4-CBD9-4F50-830C-E7F29E41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E5D2B-A10B-4723-AAC1-BB9EAF8E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04D9D-AD9D-4F76-88F0-67A817FFD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66E27-D715-46CE-8EF8-1E44989CB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06684-FFAC-4710-968E-AF53AF1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6E47BC-D793-4FC3-A56A-EF62D1D5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BD60A-6644-4118-BA9F-67A7583F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2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990B9-DDC2-4A20-B0FA-9DEADF6C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19878D-1AA2-4C2B-90E2-B5C34086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7136C-647F-49F5-BC81-E87344099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2AE05-9485-4EDF-913E-8B418788E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AA966-BC02-4433-85D6-C8709493E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30CF4B-7F32-4790-BCEA-7B45AE2B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6F3F8D-C4E5-4473-BFD6-BCC309B9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EA9E98-2D50-4CA7-846A-076056F3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2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AF14-9B95-4744-8B67-CBD99925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13F9C2-CBD7-42D9-B660-43474D06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20A61-2BD5-4B85-AE7B-FDC02F50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605B8-3073-4537-86B2-8C43F24E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4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841FE9-124D-4D74-A7DE-EA00ECB7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FD07B-8B2E-414A-82E9-7B659F6F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74972-A396-47BD-8229-A7D21AB7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2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095B-A62F-4977-AEF3-FDDD8AAD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B8C64-D95A-490C-9369-595D82D2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4A8BD-15B3-4C9A-9054-1CD474344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F0993-7C2B-4E8D-9694-818ECCCA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A9A90-A0C0-4B50-A359-E96CA5F6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2FC4D-DAED-436B-BA59-9224DC4A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2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9D4E-E6D4-45E4-96D5-C5D4F940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AF9145-7A77-4432-9EEB-AFFD93C00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8BA80-45A4-4E86-A5DA-1C850C656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8E83B-4A5C-4998-80A9-74776DE3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91F50E-E2BF-43B4-BAED-01912A31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9389E1-554B-491F-8828-F3F230B5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3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314E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272CDE-4066-4321-9515-784C1827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085DD-42F3-4413-BBA5-EFD84F77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3CDA4-4CDD-4C34-90E9-10A16357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F1FB-1820-4857-9839-FBAFB1C3A8AC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58492-CDDE-4DA6-B6F5-DA7D97A3B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CE6C7-E4AA-467F-B185-7F4FCE4E6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1490-48EB-47CD-A8DC-338D83C4B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.em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oleObject" Target="../embeddings/oleObject4.bin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2D25CA9-6E47-4B85-AF52-AE624A4E31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7280" y="1338498"/>
            <a:ext cx="3728720" cy="3728720"/>
          </a:xfrm>
          <a:custGeom>
            <a:avLst/>
            <a:gdLst>
              <a:gd name="connsiteX0" fmla="*/ 0 w 3728720"/>
              <a:gd name="connsiteY0" fmla="*/ 0 h 3728720"/>
              <a:gd name="connsiteX1" fmla="*/ 3728720 w 3728720"/>
              <a:gd name="connsiteY1" fmla="*/ 0 h 3728720"/>
              <a:gd name="connsiteX2" fmla="*/ 3728720 w 3728720"/>
              <a:gd name="connsiteY2" fmla="*/ 1078842 h 3728720"/>
              <a:gd name="connsiteX3" fmla="*/ 3463011 w 3728720"/>
              <a:gd name="connsiteY3" fmla="*/ 1078842 h 3728720"/>
              <a:gd name="connsiteX4" fmla="*/ 3455666 w 3728720"/>
              <a:gd name="connsiteY4" fmla="*/ 273054 h 3728720"/>
              <a:gd name="connsiteX5" fmla="*/ 273054 w 3728720"/>
              <a:gd name="connsiteY5" fmla="*/ 273054 h 3728720"/>
              <a:gd name="connsiteX6" fmla="*/ 273054 w 3728720"/>
              <a:gd name="connsiteY6" fmla="*/ 3455666 h 3728720"/>
              <a:gd name="connsiteX7" fmla="*/ 3455666 w 3728720"/>
              <a:gd name="connsiteY7" fmla="*/ 3455666 h 3728720"/>
              <a:gd name="connsiteX8" fmla="*/ 3455666 w 3728720"/>
              <a:gd name="connsiteY8" fmla="*/ 3094765 h 3728720"/>
              <a:gd name="connsiteX9" fmla="*/ 3728720 w 3728720"/>
              <a:gd name="connsiteY9" fmla="*/ 3094765 h 3728720"/>
              <a:gd name="connsiteX10" fmla="*/ 3728720 w 3728720"/>
              <a:gd name="connsiteY10" fmla="*/ 3728720 h 3728720"/>
              <a:gd name="connsiteX11" fmla="*/ 0 w 3728720"/>
              <a:gd name="connsiteY11" fmla="*/ 3728720 h 372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720" h="3728720">
                <a:moveTo>
                  <a:pt x="0" y="0"/>
                </a:moveTo>
                <a:lnTo>
                  <a:pt x="3728720" y="0"/>
                </a:lnTo>
                <a:lnTo>
                  <a:pt x="3728720" y="1078842"/>
                </a:lnTo>
                <a:lnTo>
                  <a:pt x="3463011" y="1078842"/>
                </a:lnTo>
                <a:lnTo>
                  <a:pt x="3455666" y="273054"/>
                </a:lnTo>
                <a:lnTo>
                  <a:pt x="273054" y="273054"/>
                </a:lnTo>
                <a:lnTo>
                  <a:pt x="273054" y="3455666"/>
                </a:lnTo>
                <a:lnTo>
                  <a:pt x="3455666" y="3455666"/>
                </a:lnTo>
                <a:lnTo>
                  <a:pt x="3455666" y="3094765"/>
                </a:lnTo>
                <a:lnTo>
                  <a:pt x="3728720" y="3094765"/>
                </a:lnTo>
                <a:lnTo>
                  <a:pt x="3728720" y="3728720"/>
                </a:lnTo>
                <a:lnTo>
                  <a:pt x="0" y="3728720"/>
                </a:lnTo>
                <a:close/>
              </a:path>
            </a:pathLst>
          </a:cu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B5EB89-509E-4906-A28D-67A5323B5089}"/>
              </a:ext>
            </a:extLst>
          </p:cNvPr>
          <p:cNvCxnSpPr>
            <a:cxnSpLocks/>
            <a:endCxn id="2" idx="0"/>
          </p:cNvCxnSpPr>
          <p:nvPr>
            <p:custDataLst>
              <p:tags r:id="rId2"/>
            </p:custDataLst>
          </p:nvPr>
        </p:nvCxnSpPr>
        <p:spPr>
          <a:xfrm>
            <a:off x="0" y="0"/>
            <a:ext cx="2367280" cy="1338498"/>
          </a:xfrm>
          <a:prstGeom prst="line">
            <a:avLst/>
          </a:prstGeom>
          <a:ln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3BC9C9-E4F0-4EDF-B2AE-41878E7BF6A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0577" y="2859613"/>
            <a:ext cx="58849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CNC </a:t>
            </a:r>
            <a:r>
              <a:rPr lang="ko-KR" altLang="en-US" sz="2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공작기계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ㅋ</a:t>
            </a:r>
            <a:br>
              <a:rPr lang="en-US" altLang="ko-KR" sz="35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3500" b="1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작업시간 예측 및 배분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FB5C9-B4FD-438B-A3F7-E186161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92048" y="5663551"/>
            <a:ext cx="3499952" cy="1194449"/>
          </a:xfrm>
          <a:prstGeom prst="rect">
            <a:avLst/>
          </a:prstGeom>
          <a:noFill/>
        </p:spPr>
        <p:txBody>
          <a:bodyPr wrap="none" rIns="360000" bIns="360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팀명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LIEByDM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멤버 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이현부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박산하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서정빈</a:t>
            </a:r>
          </a:p>
        </p:txBody>
      </p:sp>
    </p:spTree>
    <p:extLst>
      <p:ext uri="{BB962C8B-B14F-4D97-AF65-F5344CB8AC3E}">
        <p14:creationId xmlns:p14="http://schemas.microsoft.com/office/powerpoint/2010/main" val="226930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A79808-BD1E-4B78-A7F5-F20072B5A058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B3A99EE-9711-4E56-A154-8D3A4A0B2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5" t="45749" r="68941" b="23281"/>
          <a:stretch/>
        </p:blipFill>
        <p:spPr>
          <a:xfrm>
            <a:off x="988625" y="2291597"/>
            <a:ext cx="4283433" cy="205972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8B006A4-C257-4954-9832-36BD4A0E5C42}"/>
              </a:ext>
            </a:extLst>
          </p:cNvPr>
          <p:cNvGrpSpPr/>
          <p:nvPr/>
        </p:nvGrpSpPr>
        <p:grpSpPr>
          <a:xfrm>
            <a:off x="988625" y="1237000"/>
            <a:ext cx="5301430" cy="3458599"/>
            <a:chOff x="637561" y="1116275"/>
            <a:chExt cx="5301430" cy="34585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D081D9-3C10-4B09-85C8-F01CA6471EAA}"/>
                </a:ext>
              </a:extLst>
            </p:cNvPr>
            <p:cNvSpPr txBox="1"/>
            <p:nvPr/>
          </p:nvSpPr>
          <p:spPr>
            <a:xfrm>
              <a:off x="1655558" y="4245468"/>
              <a:ext cx="4283433" cy="329406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 데이터의 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boxplot&gt;</a:t>
              </a:r>
              <a:endPara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B8E1FA-3864-4DF9-B00A-F812AF80C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6" t="48440" r="32431" b="41652"/>
            <a:stretch/>
          </p:blipFill>
          <p:spPr>
            <a:xfrm>
              <a:off x="637564" y="1116275"/>
              <a:ext cx="4283433" cy="1085606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9243912-E107-4A96-9230-08E43FE1659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37561" y="1123891"/>
              <a:ext cx="4283433" cy="3137716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4B0D0E5-0794-4F2D-94E0-58E7743F164A}"/>
                </a:ext>
              </a:extLst>
            </p:cNvPr>
            <p:cNvCxnSpPr>
              <a:cxnSpLocks/>
            </p:cNvCxnSpPr>
            <p:nvPr/>
          </p:nvCxnSpPr>
          <p:spPr>
            <a:xfrm>
              <a:off x="637561" y="2133095"/>
              <a:ext cx="4283433" cy="0"/>
            </a:xfrm>
            <a:prstGeom prst="line">
              <a:avLst/>
            </a:prstGeom>
            <a:ln w="19050">
              <a:solidFill>
                <a:srgbClr val="AE3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112B6C-2B6E-47F5-9F63-4037A41814B9}"/>
              </a:ext>
            </a:extLst>
          </p:cNvPr>
          <p:cNvGrpSpPr/>
          <p:nvPr/>
        </p:nvGrpSpPr>
        <p:grpSpPr>
          <a:xfrm>
            <a:off x="6517260" y="1237000"/>
            <a:ext cx="5037176" cy="3466415"/>
            <a:chOff x="6095998" y="1091315"/>
            <a:chExt cx="5037176" cy="346641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0691A91-8272-459F-AEED-C59FE7658FE1}"/>
                </a:ext>
              </a:extLst>
            </p:cNvPr>
            <p:cNvGrpSpPr/>
            <p:nvPr/>
          </p:nvGrpSpPr>
          <p:grpSpPr>
            <a:xfrm>
              <a:off x="6096000" y="1091315"/>
              <a:ext cx="4283433" cy="2255892"/>
              <a:chOff x="4888035" y="1089913"/>
              <a:chExt cx="4528158" cy="201797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B116C65-25DF-45EF-8594-33C8F06C3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198" t="38532" r="58662" b="32232"/>
              <a:stretch/>
            </p:blipFill>
            <p:spPr>
              <a:xfrm>
                <a:off x="4888036" y="1102915"/>
                <a:ext cx="4528157" cy="2004968"/>
              </a:xfrm>
              <a:prstGeom prst="rect">
                <a:avLst/>
              </a:prstGeom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57F361F-3B9A-4CDB-942E-A8CB9DCF47D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888035" y="1089913"/>
                <a:ext cx="4528156" cy="2017942"/>
              </a:xfrm>
              <a:prstGeom prst="rect">
                <a:avLst/>
              </a:prstGeom>
              <a:noFill/>
              <a:ln w="19050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6C462A3-FE3E-4498-BA34-D1E99A431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91" t="61026" r="70757" b="36923"/>
            <a:stretch/>
          </p:blipFill>
          <p:spPr>
            <a:xfrm>
              <a:off x="6096000" y="3352255"/>
              <a:ext cx="4283432" cy="40771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3D48B3-3513-452E-B26E-5233FFFF7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24" t="82691" r="71169" b="14495"/>
            <a:stretch/>
          </p:blipFill>
          <p:spPr>
            <a:xfrm>
              <a:off x="6096000" y="3759969"/>
              <a:ext cx="4283431" cy="486684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DF4847-DE6B-403E-9E4C-438C4F9039E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095998" y="1108938"/>
              <a:ext cx="4283433" cy="3137716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A82C0A-FFC6-46BC-B123-081559CE11A1}"/>
                </a:ext>
              </a:extLst>
            </p:cNvPr>
            <p:cNvSpPr txBox="1"/>
            <p:nvPr/>
          </p:nvSpPr>
          <p:spPr>
            <a:xfrm>
              <a:off x="6849741" y="4228324"/>
              <a:ext cx="4283433" cy="329406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 데이터의 </a:t>
              </a:r>
              <a:r>
                <a:rPr lang="ko-KR" altLang="en-US" sz="12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아웃라이어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2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갯수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DA6DD7-13FE-448A-A0F8-5481903C1F60}"/>
              </a:ext>
            </a:extLst>
          </p:cNvPr>
          <p:cNvGrpSpPr/>
          <p:nvPr/>
        </p:nvGrpSpPr>
        <p:grpSpPr>
          <a:xfrm>
            <a:off x="1605503" y="5042196"/>
            <a:ext cx="9823513" cy="1157607"/>
            <a:chOff x="637559" y="4724905"/>
            <a:chExt cx="9823513" cy="115760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2F93CD-BE89-4243-8386-E2593BDB8CF0}"/>
                </a:ext>
              </a:extLst>
            </p:cNvPr>
            <p:cNvSpPr txBox="1"/>
            <p:nvPr/>
          </p:nvSpPr>
          <p:spPr>
            <a:xfrm>
              <a:off x="637560" y="4724905"/>
              <a:ext cx="705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종속변수에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outlier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존재한다는 것을 시각화를 통해 파악 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E95D63-E5CE-48A0-A698-FAA66CD81075}"/>
                </a:ext>
              </a:extLst>
            </p:cNvPr>
            <p:cNvSpPr txBox="1"/>
            <p:nvPr/>
          </p:nvSpPr>
          <p:spPr>
            <a:xfrm>
              <a:off x="637559" y="5159237"/>
              <a:ext cx="9823513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마킹시간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초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outlier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개수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6292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절단시간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초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outlier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개수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8542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	-&gt;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데이터가 대략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16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만개임을 감안했을 시에 적은 비율의 개수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-&gt;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제거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DF314B-CD89-4B38-94C1-0441702FE934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 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6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EA88C-BD8C-41E9-B9CB-2DCF44759C9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F6B691-A12D-4EB3-86AD-80CBA73F2CA8}"/>
              </a:ext>
            </a:extLst>
          </p:cNvPr>
          <p:cNvSpPr txBox="1"/>
          <p:nvPr/>
        </p:nvSpPr>
        <p:spPr>
          <a:xfrm>
            <a:off x="6441184" y="4021413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outlier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 이후 여전히 남아있는 종속변수의 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 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ABF789-492E-43B6-B4A5-7C8DC7E14E9E}"/>
              </a:ext>
            </a:extLst>
          </p:cNvPr>
          <p:cNvGrpSpPr/>
          <p:nvPr/>
        </p:nvGrpSpPr>
        <p:grpSpPr>
          <a:xfrm>
            <a:off x="989434" y="1513698"/>
            <a:ext cx="10557305" cy="3694892"/>
            <a:chOff x="488974" y="1456548"/>
            <a:chExt cx="10557305" cy="3694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B29A1F-6EB0-4BC9-A9A4-2ED01399F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53" t="53562" r="32500" b="6497"/>
            <a:stretch/>
          </p:blipFill>
          <p:spPr>
            <a:xfrm>
              <a:off x="514140" y="1459686"/>
              <a:ext cx="4499997" cy="246636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06648F-27C5-4466-B2B9-9CF5F3739B4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4140" y="1459686"/>
              <a:ext cx="4499997" cy="2466352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D210C3-C432-48A1-A57F-D677B849E025}"/>
                </a:ext>
              </a:extLst>
            </p:cNvPr>
            <p:cNvSpPr txBox="1"/>
            <p:nvPr/>
          </p:nvSpPr>
          <p:spPr>
            <a:xfrm>
              <a:off x="808270" y="3919872"/>
              <a:ext cx="5659642" cy="329406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종속변수의 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outlier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제거한 데이터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56A17E-9E7A-4A94-88F4-F4EDD812FD9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194495" y="3285044"/>
              <a:ext cx="511729" cy="213165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31655E-FA48-49CB-9F6F-C28ECB57B7F2}"/>
                </a:ext>
              </a:extLst>
            </p:cNvPr>
            <p:cNvSpPr txBox="1"/>
            <p:nvPr/>
          </p:nvSpPr>
          <p:spPr>
            <a:xfrm>
              <a:off x="488974" y="4428165"/>
              <a:ext cx="4821257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Outlier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제거하였지만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종속변수의 값이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0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 값 여전히 존재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330E4D-54E1-48B0-BEBC-88386BDD3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17" t="37308" r="41127" b="9895"/>
            <a:stretch/>
          </p:blipFill>
          <p:spPr>
            <a:xfrm>
              <a:off x="5940725" y="1456548"/>
              <a:ext cx="4752951" cy="2493531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0B158B-D311-42F2-9F22-BC3E520CE80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40724" y="1456602"/>
              <a:ext cx="4752951" cy="2493477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6CF2B1-9E28-4E3D-82A1-62F3E350D01F}"/>
                </a:ext>
              </a:extLst>
            </p:cNvPr>
            <p:cNvSpPr txBox="1"/>
            <p:nvPr/>
          </p:nvSpPr>
          <p:spPr>
            <a:xfrm>
              <a:off x="5872418" y="4428165"/>
              <a:ext cx="5173861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마킹시간과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절단시간이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 수 없다고 판단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(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마킹 길이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절단 길이의 값이 존재하기 때문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-&gt;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제거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0334FB1-9EA7-47AE-80DE-A94DE79DBD4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 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83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EA88C-BD8C-41E9-B9CB-2DCF44759C9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075971-398D-43D7-BDA1-2E2BB5528C51}"/>
              </a:ext>
            </a:extLst>
          </p:cNvPr>
          <p:cNvGrpSpPr/>
          <p:nvPr/>
        </p:nvGrpSpPr>
        <p:grpSpPr>
          <a:xfrm>
            <a:off x="823518" y="1183762"/>
            <a:ext cx="10544964" cy="2617599"/>
            <a:chOff x="637561" y="1182614"/>
            <a:chExt cx="10544964" cy="26175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B944CC-4289-412F-BD34-A6D9AEA6D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5" t="37308" r="31743" b="9895"/>
            <a:stretch/>
          </p:blipFill>
          <p:spPr>
            <a:xfrm>
              <a:off x="637561" y="1191004"/>
              <a:ext cx="10544964" cy="2609209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90E331D-505D-4F8F-B699-14E749DBC8E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37561" y="1182614"/>
              <a:ext cx="10544964" cy="2609208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AFE6A9A-D207-48D8-93CE-90AA51D1808B}"/>
              </a:ext>
            </a:extLst>
          </p:cNvPr>
          <p:cNvSpPr txBox="1"/>
          <p:nvPr/>
        </p:nvSpPr>
        <p:spPr>
          <a:xfrm>
            <a:off x="7580626" y="3809751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</a:t>
            </a:r>
            <a:r>
              <a:rPr lang="ko-KR" altLang="en-US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된 데이터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5ED89-5601-4477-A49C-72E5EC095BE8}"/>
              </a:ext>
            </a:extLst>
          </p:cNvPr>
          <p:cNvSpPr txBox="1"/>
          <p:nvPr/>
        </p:nvSpPr>
        <p:spPr>
          <a:xfrm>
            <a:off x="1155385" y="4702690"/>
            <a:ext cx="108787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 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outlier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해당되는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14,834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행 제거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제거되지 않고 남아있는 종속변수의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값에 해당되는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4,862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행 제거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		-&gt;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144,407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행으로 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완료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7C064-BCC8-4F55-BA3E-724D121B70EE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 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08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6C30029-7640-415E-BD5E-521CC93A3A6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4268D-3098-453B-83A3-990D743ED6AC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D640C-FC84-4F60-8496-F8AC50E628E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94032" y="3429000"/>
            <a:ext cx="2803974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속성별 특징과 상관관계</a:t>
            </a:r>
          </a:p>
        </p:txBody>
      </p:sp>
    </p:spTree>
    <p:extLst>
      <p:ext uri="{BB962C8B-B14F-4D97-AF65-F5344CB8AC3E}">
        <p14:creationId xmlns:p14="http://schemas.microsoft.com/office/powerpoint/2010/main" val="172550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2EEC6D-AD48-4D68-AC79-C75C35FB00DF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데이터의 빈도분석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F9379-FB88-4E48-8796-60EDE521A920}"/>
              </a:ext>
            </a:extLst>
          </p:cNvPr>
          <p:cNvSpPr txBox="1"/>
          <p:nvPr/>
        </p:nvSpPr>
        <p:spPr>
          <a:xfrm>
            <a:off x="8839200" y="340690"/>
            <a:ext cx="4707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데이터 </a:t>
            </a:r>
            <a:r>
              <a:rPr lang="en-US" altLang="ko-KR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</a:t>
            </a:r>
            <a:r>
              <a:rPr lang="en-US" altLang="ko-KR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EB8FE-5E13-4BFE-972A-9ADDD87B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7" y="1017725"/>
            <a:ext cx="3600000" cy="28739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67FE50-B237-4F73-A4C0-9F2A8775E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021811"/>
            <a:ext cx="3600000" cy="28739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9F28CB-F4FC-4183-A6E5-E2AD7D31F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53" y="1017725"/>
            <a:ext cx="3600000" cy="28739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48E8-818F-4F4E-B44F-E2CD2997F3E0}"/>
              </a:ext>
            </a:extLst>
          </p:cNvPr>
          <p:cNvSpPr txBox="1"/>
          <p:nvPr/>
        </p:nvSpPr>
        <p:spPr>
          <a:xfrm>
            <a:off x="450948" y="3909640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 사용빈도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8F015-391F-4F80-AD95-5C594AA7558B}"/>
              </a:ext>
            </a:extLst>
          </p:cNvPr>
          <p:cNvSpPr txBox="1"/>
          <p:nvPr/>
        </p:nvSpPr>
        <p:spPr>
          <a:xfrm>
            <a:off x="4449501" y="3909640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 사용빈도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A45CF-68B0-4A58-AE73-02F7384E5F50}"/>
              </a:ext>
            </a:extLst>
          </p:cNvPr>
          <p:cNvSpPr txBox="1"/>
          <p:nvPr/>
        </p:nvSpPr>
        <p:spPr>
          <a:xfrm>
            <a:off x="8448054" y="3910412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 사용빈도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1D641-BE41-4824-99A1-11B1B68D20C4}"/>
              </a:ext>
            </a:extLst>
          </p:cNvPr>
          <p:cNvSpPr txBox="1"/>
          <p:nvPr/>
        </p:nvSpPr>
        <p:spPr>
          <a:xfrm>
            <a:off x="141083" y="4536717"/>
            <a:ext cx="11878032" cy="1938992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 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철판재질은 특정 재질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(A,AH32)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작업이 많은 비율로 이루어졌다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PL921, 922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번에서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높은빈도를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보였고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213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243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963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번에 한해서는 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PS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시작되는 명칭을 가졌다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많은 빈도를 갖는 작업환경이 어떤 이유에서 빈도의 차이가 나타나는 지 집중할 필요가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18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A275AF6-CB67-469C-BA59-38FB9C2CB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53068"/>
              </p:ext>
            </p:extLst>
          </p:nvPr>
        </p:nvGraphicFramePr>
        <p:xfrm>
          <a:off x="294213" y="992999"/>
          <a:ext cx="3697151" cy="330579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13605">
                  <a:extLst>
                    <a:ext uri="{9D8B030D-6E8A-4147-A177-3AD203B41FA5}">
                      <a16:colId xmlns:a16="http://schemas.microsoft.com/office/drawing/2014/main" val="958961956"/>
                    </a:ext>
                  </a:extLst>
                </a:gridCol>
                <a:gridCol w="2483546">
                  <a:extLst>
                    <a:ext uri="{9D8B030D-6E8A-4147-A177-3AD203B41FA5}">
                      <a16:colId xmlns:a16="http://schemas.microsoft.com/office/drawing/2014/main" val="695795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사용된 절단장비 종류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7397837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141, 142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0799916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211, 212, 213(PS)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527295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221, 223, 224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6845764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231, 233, 234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2527110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24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241, 242, 243(PS)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741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252, 253, 254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572136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261, 262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338548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27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271, 272, 273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899534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91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5788966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92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921, 922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8926198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96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961, 963(PS)</a:t>
                      </a:r>
                    </a:p>
                  </a:txBody>
                  <a:tcPr marL="6350" marR="6350" marT="6350" marB="0" anchor="ctr"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79476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97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작업장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973, 974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415972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4D5796-D0B7-4E15-B319-03EC3EABC83C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853713-1E94-4C03-8761-9597D52D6742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작업환경 추측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작업장과 절단장비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C01B62C-A813-4DF6-AB52-7442A8CCB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45233"/>
              </p:ext>
            </p:extLst>
          </p:nvPr>
        </p:nvGraphicFramePr>
        <p:xfrm>
          <a:off x="4594345" y="1469118"/>
          <a:ext cx="7212585" cy="235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517">
                  <a:extLst>
                    <a:ext uri="{9D8B030D-6E8A-4147-A177-3AD203B41FA5}">
                      <a16:colId xmlns:a16="http://schemas.microsoft.com/office/drawing/2014/main" val="1243212350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1784532058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1203259968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1224862529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292984892"/>
                    </a:ext>
                  </a:extLst>
                </a:gridCol>
              </a:tblGrid>
              <a:tr h="1527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경우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PS213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PS243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PS963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16469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마킹길이</a:t>
                      </a:r>
                      <a:endParaRPr lang="ko-KR" altLang="en-US" sz="14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75.087858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57.819432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57.738305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60.931099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374701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절단길이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66.030539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76.360143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74.066226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78.399360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21073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철판두께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17.500191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16.465520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16.748435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17.373193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221758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절단갯수</a:t>
                      </a:r>
                      <a:endParaRPr lang="ko-KR" altLang="en-US" sz="14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11.297112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15.228941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14.437007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14.606175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432636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마킹시간</a:t>
                      </a:r>
                      <a:endParaRPr lang="ko-KR" altLang="en-US" sz="14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395.842861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479.459497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444.572919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482.657380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468531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절단시간</a:t>
                      </a:r>
                      <a:endParaRPr lang="en-US" altLang="ko-KR" sz="14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1869.139100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2205.117701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2163.403156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2256.432229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408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FA196E-8111-402C-B68A-9597263085CB}"/>
              </a:ext>
            </a:extLst>
          </p:cNvPr>
          <p:cNvSpPr txBox="1"/>
          <p:nvPr/>
        </p:nvSpPr>
        <p:spPr>
          <a:xfrm>
            <a:off x="220648" y="4667198"/>
            <a:ext cx="115862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절단장비의 앞 두자리가 작업장 명칭에 따라가는 것을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알수있다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시작하는 장비가 사용되었지만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243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963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번의 경우에 한해서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시작되는 장비가 이용되었다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쓰는경우는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마킹길이가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짧고 절단길이가 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긴경우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절단시간도 해당장비를 이용하는 경우 더 많은 시간이 소요 되었다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31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5B3AD0-0523-45FB-96DB-249FF6CA2A1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4A35D9-1396-4C90-915A-68EC663F7B70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간의 선형회귀분석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57B768-AF1C-4A91-813C-B8466345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2" y="754741"/>
            <a:ext cx="2880000" cy="364597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7262BFC-A510-4113-99ED-2408A6FD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99" y="769308"/>
            <a:ext cx="2880000" cy="364596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422BC57-3B73-42DC-8B47-DD871B440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91" y="769308"/>
            <a:ext cx="2880000" cy="364593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045D0B-98DA-497F-9247-FB154991FBD0}"/>
              </a:ext>
            </a:extLst>
          </p:cNvPr>
          <p:cNvSpPr txBox="1"/>
          <p:nvPr/>
        </p:nvSpPr>
        <p:spPr>
          <a:xfrm>
            <a:off x="141083" y="5109206"/>
            <a:ext cx="11878032" cy="1323439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연속형 독립변수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마킹길이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절단길이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 개수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 길이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종속변수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 시간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다음과 같이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양의 상관관계를 띄고 있음을 알 수 있었다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그러나 절단길이에 대한 절단 시간을 제외하고는 종속변수가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갈래로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타점되는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것을 </a:t>
            </a:r>
            <a:r>
              <a:rPr lang="ko-KR" altLang="en-US" sz="2000" u="sng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</a:t>
            </a:r>
            <a:r>
              <a:rPr lang="ko-KR" altLang="en-US" sz="2000" u="sng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이는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독립변수의 영향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 수 있다고 판단하였다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EE798-501A-4DA8-B401-3C37649BC79A}"/>
              </a:ext>
            </a:extLst>
          </p:cNvPr>
          <p:cNvSpPr txBox="1"/>
          <p:nvPr/>
        </p:nvSpPr>
        <p:spPr>
          <a:xfrm>
            <a:off x="1436138" y="4476937"/>
            <a:ext cx="2533680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마킹길이에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FF7350-2A9E-4DE6-B8E7-896AF32C8065}"/>
              </a:ext>
            </a:extLst>
          </p:cNvPr>
          <p:cNvSpPr txBox="1"/>
          <p:nvPr/>
        </p:nvSpPr>
        <p:spPr>
          <a:xfrm>
            <a:off x="5178332" y="4506059"/>
            <a:ext cx="2533681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절단길이에 대한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B0EF15-CC7F-4D65-99E7-FACA7BBD142C}"/>
              </a:ext>
            </a:extLst>
          </p:cNvPr>
          <p:cNvSpPr txBox="1"/>
          <p:nvPr/>
        </p:nvSpPr>
        <p:spPr>
          <a:xfrm>
            <a:off x="8661735" y="4468138"/>
            <a:ext cx="2866423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절단길이에 대한 절단시간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61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5B3AD0-0523-45FB-96DB-249FF6CA2A1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4A35D9-1396-4C90-915A-68EC663F7B70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간의 상관관계 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45D0B-98DA-497F-9247-FB154991FBD0}"/>
              </a:ext>
            </a:extLst>
          </p:cNvPr>
          <p:cNvSpPr txBox="1"/>
          <p:nvPr/>
        </p:nvSpPr>
        <p:spPr>
          <a:xfrm>
            <a:off x="5303519" y="1613118"/>
            <a:ext cx="6483238" cy="363176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앞선 선형 회귀의 결과를 토대로 상관관계 분석을 진행한 결과는 좌측의 그림과 같다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절단시간에 대하여 절단길이와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절단갯수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마킹시간의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상관관계가 다소 높은 것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알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마찬가지로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마킹시간에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대하여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마킹길이와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절단길이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절단시간이 높은 상관관계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가지고 있음을 확인하였다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여기서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절단시간과 </a:t>
            </a:r>
            <a:r>
              <a:rPr lang="ko-KR" altLang="en-US" sz="2000" b="1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마킹시간이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서로간 상관관계를 가진다는 점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추후 모델링 과정에서 </a:t>
            </a:r>
            <a:r>
              <a:rPr lang="ko-KR" altLang="en-US" sz="20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예측률을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높이는 데 사용할 수 있을 것이다</a:t>
            </a:r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EE798-501A-4DA8-B401-3C37649BC79A}"/>
              </a:ext>
            </a:extLst>
          </p:cNvPr>
          <p:cNvSpPr txBox="1"/>
          <p:nvPr/>
        </p:nvSpPr>
        <p:spPr>
          <a:xfrm>
            <a:off x="699690" y="6179480"/>
            <a:ext cx="2297928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마킹길이에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2ACA55-2639-4F10-82DF-F0FCAC6F0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"/>
          <a:stretch/>
        </p:blipFill>
        <p:spPr>
          <a:xfrm>
            <a:off x="202043" y="892212"/>
            <a:ext cx="4766390" cy="49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7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64105-9438-4C31-8BB3-A0675E7D857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4C0F7-5680-4063-8FCD-166B9AAA6CC0}"/>
              </a:ext>
            </a:extLst>
          </p:cNvPr>
          <p:cNvSpPr txBox="1"/>
          <p:nvPr/>
        </p:nvSpPr>
        <p:spPr>
          <a:xfrm>
            <a:off x="141083" y="81825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절단장비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1452-BFA6-46A3-AB8B-1F45F90AD918}"/>
              </a:ext>
            </a:extLst>
          </p:cNvPr>
          <p:cNvSpPr txBox="1"/>
          <p:nvPr/>
        </p:nvSpPr>
        <p:spPr>
          <a:xfrm>
            <a:off x="1837224" y="3917657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평균값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250A-72A8-48DD-8443-771811C6F3F5}"/>
              </a:ext>
            </a:extLst>
          </p:cNvPr>
          <p:cNvSpPr txBox="1"/>
          <p:nvPr/>
        </p:nvSpPr>
        <p:spPr>
          <a:xfrm>
            <a:off x="141083" y="4174404"/>
            <a:ext cx="11878032" cy="2277547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 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따라 절단시간과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평균값이 상이하였다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분포는 절단시간과는 조금 다른 추이를 보임을 알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특정 절단장비들이 묶여 비슷한 평균값을 가진다는 사실을 알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절단장비의 종류가 절단시간과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영향을 준다는 사실을 알 수 있었고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정도는 작업장에 따라 장비들의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변이값이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구분됨을 알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그리고 연속형 독립변수의 종속변수로의 정확한 영향력을 판단하기 위해선 특정 절단 장비 하나에 대한 데이터들의 상관관계를 분석하는 편상관분석을 통해 모델링의 개요를 확인할 필요를 느꼈다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38CF1A-A5E9-4206-BECA-1C633AD4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1" y="1258702"/>
            <a:ext cx="4879849" cy="254637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CF93F4-ED49-4CB5-8363-F60F7BCDCA0A}"/>
              </a:ext>
            </a:extLst>
          </p:cNvPr>
          <p:cNvSpPr txBox="1"/>
          <p:nvPr/>
        </p:nvSpPr>
        <p:spPr>
          <a:xfrm>
            <a:off x="7327182" y="3920110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절단시간 평균값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14E382-3767-436F-87C1-FD198856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28" y="1258702"/>
            <a:ext cx="4904860" cy="254635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20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64105-9438-4C31-8BB3-A0675E7D857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4C0F7-5680-4063-8FCD-166B9AAA6CC0}"/>
              </a:ext>
            </a:extLst>
          </p:cNvPr>
          <p:cNvSpPr txBox="1"/>
          <p:nvPr/>
        </p:nvSpPr>
        <p:spPr>
          <a:xfrm>
            <a:off x="141083" y="74796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en-US" altLang="ko-KR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절단장비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1452-BFA6-46A3-AB8B-1F45F90AD918}"/>
              </a:ext>
            </a:extLst>
          </p:cNvPr>
          <p:cNvSpPr txBox="1"/>
          <p:nvPr/>
        </p:nvSpPr>
        <p:spPr>
          <a:xfrm>
            <a:off x="528145" y="3605288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절단시간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250A-72A8-48DD-8443-771811C6F3F5}"/>
              </a:ext>
            </a:extLst>
          </p:cNvPr>
          <p:cNvSpPr txBox="1"/>
          <p:nvPr/>
        </p:nvSpPr>
        <p:spPr>
          <a:xfrm>
            <a:off x="4866639" y="1215445"/>
            <a:ext cx="6664961" cy="5109091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ANOVA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 변수에 대한 절단 시간의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1215.56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으로서 유의 수준인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작은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가진다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절단장비 변수가 절단시간으로의 영향력을 가질 수 없다는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기각할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사후분석인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HSD test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실시하여 각 수준에 대해 같고 다름을 확인해주었다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작업장에 따라 비슷한 수준의 평균값을 가지는 절단장비들이 존재함을 확인하였다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.[14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92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 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절단장비와 더불어 작업장 또한 절단 시간에 영향을 줄 수 있음을 확인한 것이다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같은 작업장 내라고 하더라도 차이가 있는 절단장비 또한 존재함을 확인하였다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.[25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27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 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동일 작업장 내에서도 절단장비별로 절단시간이 달라질 수 있음을 시사한다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8E443-218B-4819-B698-BFCA2FDD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9" y="1258702"/>
            <a:ext cx="4084155" cy="1432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93D282-DD95-4806-AFE8-8B3CDFE9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3" y="2832431"/>
            <a:ext cx="4084155" cy="719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6F8D02-5F8F-4F72-91DD-2329680A5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3" y="3994824"/>
            <a:ext cx="4084155" cy="983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AA9E91-0F82-4284-8CF8-C02F2BA1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3" y="5155017"/>
            <a:ext cx="4084155" cy="779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665DD5-CA52-4D00-8189-AFFFB78255C7}"/>
              </a:ext>
            </a:extLst>
          </p:cNvPr>
          <p:cNvSpPr txBox="1"/>
          <p:nvPr/>
        </p:nvSpPr>
        <p:spPr>
          <a:xfrm>
            <a:off x="528144" y="6014777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절단시간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7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341497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90E9C5-A2F8-47F5-BD3C-4ED88F4472A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-13448" y="3722699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-13448" y="-13447"/>
            <a:ext cx="5553635" cy="826437"/>
            <a:chOff x="0" y="0"/>
            <a:chExt cx="3576918" cy="826437"/>
          </a:xfrm>
        </p:grpSpPr>
        <p:sp>
          <p:nvSpPr>
            <p:cNvPr id="51" name="오각형 50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3576918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오각형 51"/>
            <p:cNvSpPr/>
            <p:nvPr>
              <p:custDataLst>
                <p:tags r:id="rId4"/>
              </p:custDataLst>
            </p:nvPr>
          </p:nvSpPr>
          <p:spPr>
            <a:xfrm>
              <a:off x="134470" y="0"/>
              <a:ext cx="2823882" cy="826437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오각형 52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40341" y="0"/>
              <a:ext cx="2245094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TextBox 53"/>
            <p:cNvSpPr txBox="1"/>
            <p:nvPr>
              <p:custDataLst>
                <p:tags r:id="rId6"/>
              </p:custDataLst>
            </p:nvPr>
          </p:nvSpPr>
          <p:spPr>
            <a:xfrm>
              <a:off x="251383" y="72245"/>
              <a:ext cx="1438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Contents</a:t>
              </a:r>
              <a:endPara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BF52C0-7E61-48C1-BD22-D51E3C670883}"/>
              </a:ext>
            </a:extLst>
          </p:cNvPr>
          <p:cNvGrpSpPr/>
          <p:nvPr/>
        </p:nvGrpSpPr>
        <p:grpSpPr>
          <a:xfrm>
            <a:off x="294055" y="3628779"/>
            <a:ext cx="2316480" cy="2317482"/>
            <a:chOff x="1591681" y="3610939"/>
            <a:chExt cx="2316480" cy="2317482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BE0B7B7-AA61-49C4-BC40-384F589E836E}"/>
                </a:ext>
              </a:extLst>
            </p:cNvPr>
            <p:cNvGrpSpPr/>
            <p:nvPr/>
          </p:nvGrpSpPr>
          <p:grpSpPr>
            <a:xfrm>
              <a:off x="1591681" y="3610939"/>
              <a:ext cx="2316480" cy="1525623"/>
              <a:chOff x="2159857" y="2546413"/>
              <a:chExt cx="2316480" cy="152562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A2BBBE7C-E6FC-46E3-B517-8159D79B23A0}"/>
                  </a:ext>
                </a:extLst>
              </p:cNvPr>
              <p:cNvSpPr/>
              <p:nvPr/>
            </p:nvSpPr>
            <p:spPr>
              <a:xfrm>
                <a:off x="2159857" y="3398757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1.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주제 선정</a:t>
                </a:r>
                <a:endPara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ADA8D1A-9F52-4A55-A05D-F2BB2AB6C39F}"/>
                  </a:ext>
                </a:extLst>
              </p:cNvPr>
              <p:cNvSpPr/>
              <p:nvPr/>
            </p:nvSpPr>
            <p:spPr>
              <a:xfrm>
                <a:off x="3206337" y="2546413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E0791368-5F19-4BB8-9620-CE160DB48932}"/>
                  </a:ext>
                </a:extLst>
              </p:cNvPr>
              <p:cNvCxnSpPr>
                <a:cxnSpLocks/>
                <a:stCxn id="66" idx="4"/>
                <a:endCxn id="65" idx="0"/>
              </p:cNvCxnSpPr>
              <p:nvPr/>
            </p:nvCxnSpPr>
            <p:spPr>
              <a:xfrm>
                <a:off x="3318097" y="2769933"/>
                <a:ext cx="0" cy="628824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19423-542F-46FC-B6E6-84E53192F3C2}"/>
                </a:ext>
              </a:extLst>
            </p:cNvPr>
            <p:cNvSpPr txBox="1"/>
            <p:nvPr/>
          </p:nvSpPr>
          <p:spPr>
            <a:xfrm>
              <a:off x="1830582" y="5271895"/>
              <a:ext cx="1848464" cy="65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주제 선정 배경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471A48-602C-47F5-B70E-4A8E1EA75AB4}"/>
              </a:ext>
            </a:extLst>
          </p:cNvPr>
          <p:cNvGrpSpPr/>
          <p:nvPr/>
        </p:nvGrpSpPr>
        <p:grpSpPr>
          <a:xfrm>
            <a:off x="2610867" y="1575469"/>
            <a:ext cx="2326893" cy="2257323"/>
            <a:chOff x="4909965" y="1577136"/>
            <a:chExt cx="2326893" cy="2257323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C953272-DABC-40F7-BB17-EF5FD6E77EF9}"/>
                </a:ext>
              </a:extLst>
            </p:cNvPr>
            <p:cNvSpPr/>
            <p:nvPr/>
          </p:nvSpPr>
          <p:spPr>
            <a:xfrm rot="10800000">
              <a:off x="5970792" y="3610939"/>
              <a:ext cx="223520" cy="223520"/>
            </a:xfrm>
            <a:prstGeom prst="ellips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8620389-59B9-4779-A023-5C022131F4EE}"/>
                </a:ext>
              </a:extLst>
            </p:cNvPr>
            <p:cNvGrpSpPr/>
            <p:nvPr/>
          </p:nvGrpSpPr>
          <p:grpSpPr>
            <a:xfrm>
              <a:off x="4909965" y="2362775"/>
              <a:ext cx="2318400" cy="1248164"/>
              <a:chOff x="5035174" y="2547163"/>
              <a:chExt cx="2318400" cy="1248164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89BE95BC-4274-4DCF-B7D0-7EEB9F495B54}"/>
                  </a:ext>
                </a:extLst>
              </p:cNvPr>
              <p:cNvSpPr/>
              <p:nvPr/>
            </p:nvSpPr>
            <p:spPr>
              <a:xfrm>
                <a:off x="5035174" y="2547163"/>
                <a:ext cx="231840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2.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 분석</a:t>
                </a: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E42898AD-B8B1-41B2-A3A5-0AA977D0C9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02867" y="3147806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9A7FD6-15A4-41F2-9348-C492E82BF51E}"/>
                </a:ext>
              </a:extLst>
            </p:cNvPr>
            <p:cNvSpPr txBox="1"/>
            <p:nvPr/>
          </p:nvSpPr>
          <p:spPr>
            <a:xfrm>
              <a:off x="5114807" y="1577136"/>
              <a:ext cx="2122051" cy="615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데이터 파악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altLang="en-US" sz="1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F8B53B-CF63-4DD0-8FAB-9DAA5868610E}"/>
              </a:ext>
            </a:extLst>
          </p:cNvPr>
          <p:cNvGrpSpPr/>
          <p:nvPr/>
        </p:nvGrpSpPr>
        <p:grpSpPr>
          <a:xfrm>
            <a:off x="4937760" y="3628779"/>
            <a:ext cx="2316480" cy="3394843"/>
            <a:chOff x="8261835" y="3610939"/>
            <a:chExt cx="2316480" cy="3394843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04AE273-1C98-4C8E-9343-D6CEA9C92E82}"/>
                </a:ext>
              </a:extLst>
            </p:cNvPr>
            <p:cNvGrpSpPr/>
            <p:nvPr/>
          </p:nvGrpSpPr>
          <p:grpSpPr>
            <a:xfrm>
              <a:off x="8261835" y="3610939"/>
              <a:ext cx="2316480" cy="1544320"/>
              <a:chOff x="2570058" y="2648392"/>
              <a:chExt cx="2316480" cy="1544320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2B0B8ECF-23BF-41F0-9C15-35D580A19A50}"/>
                  </a:ext>
                </a:extLst>
              </p:cNvPr>
              <p:cNvSpPr/>
              <p:nvPr/>
            </p:nvSpPr>
            <p:spPr>
              <a:xfrm>
                <a:off x="2570058" y="3519433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3. EDA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8463479-8A39-4258-8B01-9879A0757DD2}"/>
                  </a:ext>
                </a:extLst>
              </p:cNvPr>
              <p:cNvSpPr/>
              <p:nvPr/>
            </p:nvSpPr>
            <p:spPr>
              <a:xfrm>
                <a:off x="3616538" y="2648392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D2FED7B-B42E-4B0C-9D8E-311712F5C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406" y="2871912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35C785-3ECD-40C6-A38C-CB71F5F34A2D}"/>
                </a:ext>
              </a:extLst>
            </p:cNvPr>
            <p:cNvSpPr txBox="1"/>
            <p:nvPr/>
          </p:nvSpPr>
          <p:spPr>
            <a:xfrm>
              <a:off x="8261835" y="5241260"/>
              <a:ext cx="2316480" cy="1764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범주형 데이터 분석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선형 회귀 분석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속성 간 상관관계 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편상관분석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EDA 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종합 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0A5FD2-46C5-4CB9-BCFB-5CACB4D82159}"/>
              </a:ext>
            </a:extLst>
          </p:cNvPr>
          <p:cNvGrpSpPr/>
          <p:nvPr/>
        </p:nvGrpSpPr>
        <p:grpSpPr>
          <a:xfrm>
            <a:off x="7254240" y="1017942"/>
            <a:ext cx="2318400" cy="2814850"/>
            <a:chOff x="4918458" y="1019609"/>
            <a:chExt cx="2318400" cy="28148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20EC469-C6FD-46F5-9CF1-7B363C10B682}"/>
                </a:ext>
              </a:extLst>
            </p:cNvPr>
            <p:cNvSpPr/>
            <p:nvPr/>
          </p:nvSpPr>
          <p:spPr>
            <a:xfrm rot="10800000">
              <a:off x="5970792" y="3610939"/>
              <a:ext cx="223520" cy="223520"/>
            </a:xfrm>
            <a:prstGeom prst="ellips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901933-84AB-4CB3-8344-33B79667D4A4}"/>
                </a:ext>
              </a:extLst>
            </p:cNvPr>
            <p:cNvGrpSpPr/>
            <p:nvPr/>
          </p:nvGrpSpPr>
          <p:grpSpPr>
            <a:xfrm>
              <a:off x="4918458" y="2362776"/>
              <a:ext cx="2318400" cy="1248163"/>
              <a:chOff x="5043667" y="2547164"/>
              <a:chExt cx="2318400" cy="124816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1A89988F-C5A4-43AD-8D8B-DC24917A7A9F}"/>
                  </a:ext>
                </a:extLst>
              </p:cNvPr>
              <p:cNvSpPr/>
              <p:nvPr/>
            </p:nvSpPr>
            <p:spPr>
              <a:xfrm>
                <a:off x="5043667" y="2547164"/>
                <a:ext cx="231840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4.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문제 </a:t>
                </a:r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5BEBBB3-2623-48E8-9546-7F58269B70E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02867" y="3147806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1C7E23-5C00-40E0-9CDA-0F7F9481E2D6}"/>
                </a:ext>
              </a:extLst>
            </p:cNvPr>
            <p:cNvSpPr txBox="1"/>
            <p:nvPr/>
          </p:nvSpPr>
          <p:spPr>
            <a:xfrm>
              <a:off x="4918459" y="1019609"/>
              <a:ext cx="2318399" cy="1169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상관관계 기반 풀이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선정 근거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간 성능 비교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문제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 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풀이과정 종합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2F5A66-83C2-4656-AFAD-D83CA01AEECC}"/>
              </a:ext>
            </a:extLst>
          </p:cNvPr>
          <p:cNvGrpSpPr/>
          <p:nvPr/>
        </p:nvGrpSpPr>
        <p:grpSpPr>
          <a:xfrm>
            <a:off x="9572640" y="3628779"/>
            <a:ext cx="2316480" cy="2840845"/>
            <a:chOff x="8261835" y="3610939"/>
            <a:chExt cx="2316480" cy="28408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FC615D-7C35-4E67-8B5B-F194FCF842E8}"/>
                </a:ext>
              </a:extLst>
            </p:cNvPr>
            <p:cNvGrpSpPr/>
            <p:nvPr/>
          </p:nvGrpSpPr>
          <p:grpSpPr>
            <a:xfrm>
              <a:off x="8261835" y="3610939"/>
              <a:ext cx="2316480" cy="1544320"/>
              <a:chOff x="2570058" y="2648392"/>
              <a:chExt cx="2316480" cy="1544320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7A3D0C8-9806-483A-9CDC-47662D76AE0B}"/>
                  </a:ext>
                </a:extLst>
              </p:cNvPr>
              <p:cNvSpPr/>
              <p:nvPr/>
            </p:nvSpPr>
            <p:spPr>
              <a:xfrm>
                <a:off x="2570058" y="3519433"/>
                <a:ext cx="2316480" cy="673279"/>
              </a:xfrm>
              <a:prstGeom prst="roundRect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5. </a:t>
                </a:r>
                <a:r>
                  <a:rPr lang="ko-KR" altLang="en-US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문제</a:t>
                </a:r>
                <a:r>
                  <a:rPr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2</a:t>
                </a:r>
                <a:endPara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4C8C3F5-B803-4473-B4F8-15C835874CB6}"/>
                  </a:ext>
                </a:extLst>
              </p:cNvPr>
              <p:cNvSpPr/>
              <p:nvPr/>
            </p:nvSpPr>
            <p:spPr>
              <a:xfrm>
                <a:off x="3616538" y="2648392"/>
                <a:ext cx="223520" cy="223520"/>
              </a:xfrm>
              <a:prstGeom prst="ellipse">
                <a:avLst/>
              </a:prstGeom>
              <a:solidFill>
                <a:srgbClr val="AE3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0A26F72-1979-4055-9635-B501E9305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406" y="2871912"/>
                <a:ext cx="9785" cy="647521"/>
              </a:xfrm>
              <a:prstGeom prst="line">
                <a:avLst/>
              </a:prstGeom>
              <a:ln w="3810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952021-0E4C-414C-85BA-DED38119ED2C}"/>
                </a:ext>
              </a:extLst>
            </p:cNvPr>
            <p:cNvSpPr txBox="1"/>
            <p:nvPr/>
          </p:nvSpPr>
          <p:spPr>
            <a:xfrm>
              <a:off x="8261835" y="5241260"/>
              <a:ext cx="2316480" cy="121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 공정 파악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알고리즘 소개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작업순서 최적배치</a:t>
              </a:r>
              <a:endPara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044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64105-9438-4C31-8BB3-A0675E7D857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4C0F7-5680-4063-8FCD-166B9AAA6CC0}"/>
              </a:ext>
            </a:extLst>
          </p:cNvPr>
          <p:cNvSpPr txBox="1"/>
          <p:nvPr/>
        </p:nvSpPr>
        <p:spPr>
          <a:xfrm>
            <a:off x="141083" y="788393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절단장비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1452-BFA6-46A3-AB8B-1F45F90AD918}"/>
              </a:ext>
            </a:extLst>
          </p:cNvPr>
          <p:cNvSpPr txBox="1"/>
          <p:nvPr/>
        </p:nvSpPr>
        <p:spPr>
          <a:xfrm>
            <a:off x="528145" y="3605288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250A-72A8-48DD-8443-771811C6F3F5}"/>
              </a:ext>
            </a:extLst>
          </p:cNvPr>
          <p:cNvSpPr txBox="1"/>
          <p:nvPr/>
        </p:nvSpPr>
        <p:spPr>
          <a:xfrm>
            <a:off x="4866639" y="1215445"/>
            <a:ext cx="6664961" cy="5109091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ANOVA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 변수에 대한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920.67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으로서 유의 수준인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작은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가진다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절단장비 변수가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마킹시간으로의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영향력을 가질 수 없다는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기각할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사후분석인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HSD test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실시하여 각 수준에 대해 같고 다름을 확인해주었다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작업장에 따라 비슷한 수준의 평균값을 가지는 절단장비들이 존재함을 확인하였다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.[14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 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절단장비와 더불어 작업장 또한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영향을 줄 수 있음을 확인한 것이다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같은 작업장 내라고 하더라도 차이가 있는 절단장비 또한 존재함을 확인하였다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.[25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 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동일 작업장 내에서도 절단장비별로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달라질 수 있음을 시사한다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65DD5-CA52-4D00-8189-AFFFB78255C7}"/>
              </a:ext>
            </a:extLst>
          </p:cNvPr>
          <p:cNvSpPr txBox="1"/>
          <p:nvPr/>
        </p:nvSpPr>
        <p:spPr>
          <a:xfrm>
            <a:off x="528145" y="5517682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절단장비에 따른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1107E-D48C-4516-87FB-367C3203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95"/>
          <a:stretch/>
        </p:blipFill>
        <p:spPr>
          <a:xfrm>
            <a:off x="281253" y="1338982"/>
            <a:ext cx="4084155" cy="122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6EA82D-7C44-42EC-BB48-FC4EB795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0" y="2754422"/>
            <a:ext cx="4084155" cy="850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29368F-81E3-4C8D-8627-B690E5CB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0" y="3998360"/>
            <a:ext cx="4084155" cy="1455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1574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7A6BB9F-A4C6-42AA-A8FA-17B872E69D1A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1BC102-9FAB-4D97-AF4A-00142C361AD1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작업환경 추측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작업장과 절단장비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3B380F-5E5E-43D7-976F-E425DAFDF55E}"/>
              </a:ext>
            </a:extLst>
          </p:cNvPr>
          <p:cNvGrpSpPr/>
          <p:nvPr/>
        </p:nvGrpSpPr>
        <p:grpSpPr>
          <a:xfrm>
            <a:off x="1247195" y="730887"/>
            <a:ext cx="4703853" cy="4703854"/>
            <a:chOff x="4673328" y="823479"/>
            <a:chExt cx="5692518" cy="584459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92F8DE-5E14-489D-B7B1-D9757918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3328" y="1160895"/>
              <a:ext cx="5289848" cy="5183748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54EAD6-E09F-4109-B6AF-0F1E8C544777}"/>
                </a:ext>
              </a:extLst>
            </p:cNvPr>
            <p:cNvSpPr txBox="1"/>
            <p:nvPr/>
          </p:nvSpPr>
          <p:spPr>
            <a:xfrm>
              <a:off x="4904319" y="823480"/>
              <a:ext cx="2949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경우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E33CB2-7DEF-4AA3-9862-3FFC6B03E06F}"/>
                </a:ext>
              </a:extLst>
            </p:cNvPr>
            <p:cNvSpPr txBox="1"/>
            <p:nvPr/>
          </p:nvSpPr>
          <p:spPr>
            <a:xfrm>
              <a:off x="7143243" y="823479"/>
              <a:ext cx="32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PS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213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이용경우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FBE16B-9954-4C56-A3EA-05F35E64F4BD}"/>
                </a:ext>
              </a:extLst>
            </p:cNvPr>
            <p:cNvSpPr txBox="1"/>
            <p:nvPr/>
          </p:nvSpPr>
          <p:spPr>
            <a:xfrm>
              <a:off x="4683738" y="6360299"/>
              <a:ext cx="32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PS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243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이용경우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B9D0FC-957D-4DDD-87C8-0A5432F4A16C}"/>
                </a:ext>
              </a:extLst>
            </p:cNvPr>
            <p:cNvSpPr txBox="1"/>
            <p:nvPr/>
          </p:nvSpPr>
          <p:spPr>
            <a:xfrm>
              <a:off x="7114376" y="6360299"/>
              <a:ext cx="32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PS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963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이용경우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0A25B4-E89C-4CFC-88AE-9070C499AB7A}"/>
              </a:ext>
            </a:extLst>
          </p:cNvPr>
          <p:cNvGrpSpPr/>
          <p:nvPr/>
        </p:nvGrpSpPr>
        <p:grpSpPr>
          <a:xfrm>
            <a:off x="6541885" y="707033"/>
            <a:ext cx="4680000" cy="4842976"/>
            <a:chOff x="6755068" y="1143371"/>
            <a:chExt cx="5155358" cy="527636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29C10E2-DDE5-469E-B718-E83331CCA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074" y="1472508"/>
              <a:ext cx="4599292" cy="4544620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19F722-E9B6-4BF3-8A3F-93B3B2DE1632}"/>
                </a:ext>
              </a:extLst>
            </p:cNvPr>
            <p:cNvSpPr txBox="1"/>
            <p:nvPr/>
          </p:nvSpPr>
          <p:spPr>
            <a:xfrm>
              <a:off x="6755068" y="1153815"/>
              <a:ext cx="2949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경우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AD238A-1335-4580-BBA4-3E39DE5447AD}"/>
                </a:ext>
              </a:extLst>
            </p:cNvPr>
            <p:cNvSpPr txBox="1"/>
            <p:nvPr/>
          </p:nvSpPr>
          <p:spPr>
            <a:xfrm>
              <a:off x="8687823" y="1143371"/>
              <a:ext cx="32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21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번 작업장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79B05E-6C88-4970-9690-8FC4A568749E}"/>
                </a:ext>
              </a:extLst>
            </p:cNvPr>
            <p:cNvSpPr txBox="1"/>
            <p:nvPr/>
          </p:nvSpPr>
          <p:spPr>
            <a:xfrm>
              <a:off x="6790102" y="6111959"/>
              <a:ext cx="29496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24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번 작업장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E72D64-28AC-4A02-8FD3-D351F7BA4230}"/>
                </a:ext>
              </a:extLst>
            </p:cNvPr>
            <p:cNvSpPr txBox="1"/>
            <p:nvPr/>
          </p:nvSpPr>
          <p:spPr>
            <a:xfrm>
              <a:off x="8687823" y="6101514"/>
              <a:ext cx="32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96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번 작업장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BC0BB8C-F967-4785-868D-3620DEDD5189}"/>
              </a:ext>
            </a:extLst>
          </p:cNvPr>
          <p:cNvSpPr txBox="1"/>
          <p:nvPr/>
        </p:nvSpPr>
        <p:spPr>
          <a:xfrm>
            <a:off x="220648" y="5613406"/>
            <a:ext cx="1158628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기기 중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장비가 아닌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 사용을 한 경우는 예측변수와 관련하여 거의 모든 지표에서 상관계수가 높아졌다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장비를 이용하는 작업장에서 작업이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이루어지는경우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[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절단길이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절단갯수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, [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절단시간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절단갯수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상관계수가 높아졌다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812D7CC-F5F1-4C24-845F-508791AC2A09}"/>
              </a:ext>
            </a:extLst>
          </p:cNvPr>
          <p:cNvSpPr/>
          <p:nvPr/>
        </p:nvSpPr>
        <p:spPr>
          <a:xfrm>
            <a:off x="7880712" y="2558048"/>
            <a:ext cx="365760" cy="333954"/>
          </a:xfrm>
          <a:prstGeom prst="ellipse">
            <a:avLst/>
          </a:prstGeom>
          <a:noFill/>
          <a:ln w="76200">
            <a:solidFill>
              <a:srgbClr val="E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014E36B-C62B-4B30-807E-97C2BE5A7133}"/>
              </a:ext>
            </a:extLst>
          </p:cNvPr>
          <p:cNvSpPr/>
          <p:nvPr/>
        </p:nvSpPr>
        <p:spPr>
          <a:xfrm>
            <a:off x="7880712" y="1321621"/>
            <a:ext cx="365760" cy="333954"/>
          </a:xfrm>
          <a:prstGeom prst="ellipse">
            <a:avLst/>
          </a:prstGeom>
          <a:noFill/>
          <a:ln w="76200">
            <a:solidFill>
              <a:srgbClr val="E296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06D0852-8FAF-4875-B4EC-E106900BBBB9}"/>
              </a:ext>
            </a:extLst>
          </p:cNvPr>
          <p:cNvSpPr/>
          <p:nvPr/>
        </p:nvSpPr>
        <p:spPr>
          <a:xfrm>
            <a:off x="9759156" y="1321621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B268CD6-C5A1-4993-AAA2-7243DAC99C9D}"/>
              </a:ext>
            </a:extLst>
          </p:cNvPr>
          <p:cNvSpPr/>
          <p:nvPr/>
        </p:nvSpPr>
        <p:spPr>
          <a:xfrm>
            <a:off x="9759156" y="2558048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E0E310F-30FE-40E8-81F0-4A5F40D09AC4}"/>
              </a:ext>
            </a:extLst>
          </p:cNvPr>
          <p:cNvSpPr/>
          <p:nvPr/>
        </p:nvSpPr>
        <p:spPr>
          <a:xfrm>
            <a:off x="7864810" y="3181814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320E9AC-341E-410C-887C-FA31C044141A}"/>
              </a:ext>
            </a:extLst>
          </p:cNvPr>
          <p:cNvSpPr/>
          <p:nvPr/>
        </p:nvSpPr>
        <p:spPr>
          <a:xfrm>
            <a:off x="7864810" y="4430169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9D3C2D7-2F10-4F9B-8B1D-53563A99697C}"/>
              </a:ext>
            </a:extLst>
          </p:cNvPr>
          <p:cNvSpPr/>
          <p:nvPr/>
        </p:nvSpPr>
        <p:spPr>
          <a:xfrm>
            <a:off x="9759156" y="4414267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4364B37-7E03-43B7-97E8-CD353FBA33A3}"/>
              </a:ext>
            </a:extLst>
          </p:cNvPr>
          <p:cNvSpPr/>
          <p:nvPr/>
        </p:nvSpPr>
        <p:spPr>
          <a:xfrm>
            <a:off x="9759156" y="3177840"/>
            <a:ext cx="365760" cy="333954"/>
          </a:xfrm>
          <a:prstGeom prst="ellipse">
            <a:avLst/>
          </a:prstGeom>
          <a:noFill/>
          <a:ln w="762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3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7B7B2-9C4F-4E41-A688-27F3BEA885AE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65CB3F-6D2D-473D-8430-B790A36AE6DA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ADA57-8F19-4372-BA30-882C10BB9B31}"/>
              </a:ext>
            </a:extLst>
          </p:cNvPr>
          <p:cNvSpPr txBox="1"/>
          <p:nvPr/>
        </p:nvSpPr>
        <p:spPr>
          <a:xfrm>
            <a:off x="141083" y="88937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철판재질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5A9550-E5DB-41D1-9B3B-E3B6FC1B6194}"/>
              </a:ext>
            </a:extLst>
          </p:cNvPr>
          <p:cNvSpPr txBox="1"/>
          <p:nvPr/>
        </p:nvSpPr>
        <p:spPr>
          <a:xfrm>
            <a:off x="156984" y="4485930"/>
            <a:ext cx="11878032" cy="2031325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 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철판재질에 따라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절단시간 평균값 모두가 상이함을 알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절단장비와는 달리 비슷한 평균값을 가지는 철판재질을 확인하기는 힘들었다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철판재질의 종류가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절단시간에 영향을 준다는 사실을 알 수 있었고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연속형 독립변수들의 종속변수로의 정확한 영향 정도를 파악하기 위해 철판 재질을 고정하고 상관관계를 확인하는 편상관분석을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진행해야함을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알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6E014-787C-4C2C-852C-188F28D87100}"/>
              </a:ext>
            </a:extLst>
          </p:cNvPr>
          <p:cNvSpPr txBox="1"/>
          <p:nvPr/>
        </p:nvSpPr>
        <p:spPr>
          <a:xfrm>
            <a:off x="7420284" y="4025797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철판재질에 따른 절단시간 평균값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80F34-085C-4578-84FC-508E15FB8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07" y="1258702"/>
            <a:ext cx="4958494" cy="264704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F7C2F6-35C3-44C6-B6A8-A42A7FDD6BB9}"/>
              </a:ext>
            </a:extLst>
          </p:cNvPr>
          <p:cNvSpPr txBox="1"/>
          <p:nvPr/>
        </p:nvSpPr>
        <p:spPr>
          <a:xfrm>
            <a:off x="1763199" y="4025797"/>
            <a:ext cx="3292997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철판재질에 따른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평균값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09C5DC-B66F-4EE0-BF79-8A8AF275D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04" y="1272704"/>
            <a:ext cx="4933322" cy="264704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72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64105-9438-4C31-8BB3-A0675E7D857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4C0F7-5680-4063-8FCD-166B9AAA6CC0}"/>
              </a:ext>
            </a:extLst>
          </p:cNvPr>
          <p:cNvSpPr txBox="1"/>
          <p:nvPr/>
        </p:nvSpPr>
        <p:spPr>
          <a:xfrm>
            <a:off x="141083" y="747960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철판재질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1452-BFA6-46A3-AB8B-1F45F90AD918}"/>
              </a:ext>
            </a:extLst>
          </p:cNvPr>
          <p:cNvSpPr txBox="1"/>
          <p:nvPr/>
        </p:nvSpPr>
        <p:spPr>
          <a:xfrm>
            <a:off x="652878" y="4892105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철판재질에 따른 절단시간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250A-72A8-48DD-8443-771811C6F3F5}"/>
              </a:ext>
            </a:extLst>
          </p:cNvPr>
          <p:cNvSpPr txBox="1"/>
          <p:nvPr/>
        </p:nvSpPr>
        <p:spPr>
          <a:xfrm>
            <a:off x="4874161" y="1906325"/>
            <a:ext cx="6664961" cy="3416320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ANOVA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 변수에 대한 절단 시간의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23.59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로서 유의 수준인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작은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가진다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철판재질 변수가 절단시간으로의 영향력을 가질 수 없다는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기각할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사후분석인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HSD test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실시하여 각 수준에 대해 같고 다름을 확인해주었다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장비에 비해서 객관적 영향력이 작은 것을 알 수 있었으나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 재질에 따라 절단 시간이 상이한 것을 확인할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철판 재질 또한 모델을 구성함에 있어 독립변수로 취급할 수 있을 것이다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B510F5-C230-4E69-BCEF-381CAC9F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6" y="2204412"/>
            <a:ext cx="4084155" cy="2602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1892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64105-9438-4C31-8BB3-A0675E7D857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데이터와 예측 변수사이의 연관정도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4C0F7-5680-4063-8FCD-166B9AAA6CC0}"/>
              </a:ext>
            </a:extLst>
          </p:cNvPr>
          <p:cNvSpPr txBox="1"/>
          <p:nvPr/>
        </p:nvSpPr>
        <p:spPr>
          <a:xfrm>
            <a:off x="141083" y="788393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철판재질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1452-BFA6-46A3-AB8B-1F45F90AD918}"/>
              </a:ext>
            </a:extLst>
          </p:cNvPr>
          <p:cNvSpPr txBox="1"/>
          <p:nvPr/>
        </p:nvSpPr>
        <p:spPr>
          <a:xfrm>
            <a:off x="579117" y="5904904"/>
            <a:ext cx="359036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 따른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Test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250A-72A8-48DD-8443-771811C6F3F5}"/>
              </a:ext>
            </a:extLst>
          </p:cNvPr>
          <p:cNvSpPr txBox="1"/>
          <p:nvPr/>
        </p:nvSpPr>
        <p:spPr>
          <a:xfrm>
            <a:off x="4937759" y="1979864"/>
            <a:ext cx="6664961" cy="3170099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ANOVA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 변수에 대한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53.98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으로서 유의 수준인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작은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가진다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철판재질 변수가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마킹시간으로의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영향력을 가질 수 없다는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귀무가설을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기각할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사후분석인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Tukey HSD test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실시하여 각 수준에 대해 같고 다름을 확인해주었다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Tukey Test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해석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이는 절단장비와 더불어 작업장 또한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영향을 줄 수 있음을 확인한 것이다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 시 철판재질 또한 독립변수로 구성하여 설계할 필요가 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CE46B7-E05E-4147-BA5A-527DFAA7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5" y="1312794"/>
            <a:ext cx="4084155" cy="4504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997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5B3AD0-0523-45FB-96DB-249FF6CA2A1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4A35D9-1396-4C90-915A-68EC663F7B70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변수 고정을 통한 데이터 간 편상관분석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45D0B-98DA-497F-9247-FB154991FBD0}"/>
              </a:ext>
            </a:extLst>
          </p:cNvPr>
          <p:cNvSpPr txBox="1"/>
          <p:nvPr/>
        </p:nvSpPr>
        <p:spPr>
          <a:xfrm>
            <a:off x="141083" y="5069143"/>
            <a:ext cx="11573397" cy="1323439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절단장비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PL223, PL254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대해 편상관분석을 실시한 결과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 독립변수와 종속변수 사이의 상관관계가 다소 다르게 분포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하는 것을 알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대체로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절단길이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마킹길이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사이의 상관관계는 높은 것을 확인할 수 있었으나 그 정도와 다른 변수 간의 상관관계는 상이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것을 확인할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이는 예측모델 설계 시에 중요한 역할을 할 수 있는 정보가 될 것이다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EE798-501A-4DA8-B401-3C37649BC79A}"/>
              </a:ext>
            </a:extLst>
          </p:cNvPr>
          <p:cNvSpPr txBox="1"/>
          <p:nvPr/>
        </p:nvSpPr>
        <p:spPr>
          <a:xfrm>
            <a:off x="9416552" y="3746875"/>
            <a:ext cx="2297928" cy="71412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PL223, PL254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특성을 갖는 모든 데이터에 대한 편상관분석 결과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AD18C-C514-4C30-9AD6-2BE90F0A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90" y="1034852"/>
            <a:ext cx="3304231" cy="3525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DD30DE-FB19-411D-991D-27220FA18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21" y="1034851"/>
            <a:ext cx="3304231" cy="35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45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5B3AD0-0523-45FB-96DB-249FF6CA2A1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4A35D9-1396-4C90-915A-68EC663F7B70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변수 고정을 통한 데이터 간 편상관분석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45D0B-98DA-497F-9247-FB154991FBD0}"/>
              </a:ext>
            </a:extLst>
          </p:cNvPr>
          <p:cNvSpPr txBox="1"/>
          <p:nvPr/>
        </p:nvSpPr>
        <p:spPr>
          <a:xfrm>
            <a:off x="141083" y="5069143"/>
            <a:ext cx="11573397" cy="101566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철판재질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DH40-TM, AH32TL, RAH32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대해 데이터 속성 간의 상관관계를 분석한 결과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마킹길이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절단길이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 사이의 상관관계를 제외한 나머지에서 상이함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확인할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종합적으로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범주형 변수들이 절단시간과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마킹시간에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00FF00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유의한 차이를 유발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 수 있다고 판단했다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EE798-501A-4DA8-B401-3C37649BC79A}"/>
              </a:ext>
            </a:extLst>
          </p:cNvPr>
          <p:cNvSpPr txBox="1"/>
          <p:nvPr/>
        </p:nvSpPr>
        <p:spPr>
          <a:xfrm>
            <a:off x="1899920" y="4600480"/>
            <a:ext cx="8392160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DH40-TM, AH32TL, RAH32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특성을 갖는 모든 데이터에 대한 편상관분석 결과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B960AD-7D1E-40C6-B4E4-515056B8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9" y="901526"/>
            <a:ext cx="3327968" cy="3525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82299-2298-45EB-912F-7C52F5CC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54" y="901528"/>
            <a:ext cx="3327968" cy="3525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495986-DF2D-4585-92C9-6C8BA4CC2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48" y="901527"/>
            <a:ext cx="3327967" cy="35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31F40B-2934-497A-A257-C8BEF98C1B63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5221CC-9810-434F-A6C1-309DEC1CC56F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간 상관분석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E3081-9956-4781-8441-BE105BB6F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4" y="1284387"/>
            <a:ext cx="4427682" cy="423275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0D3B7-FD44-4962-9CA4-5360D86CDEEF}"/>
              </a:ext>
            </a:extLst>
          </p:cNvPr>
          <p:cNvSpPr txBox="1"/>
          <p:nvPr/>
        </p:nvSpPr>
        <p:spPr>
          <a:xfrm>
            <a:off x="1184285" y="5573613"/>
            <a:ext cx="2916079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마킹시간과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절단시간 </a:t>
            </a:r>
            <a:r>
              <a:rPr lang="ko-KR" altLang="en-US" sz="125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산점도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1A4EE-FC8D-447C-8BEF-9C722B366327}"/>
              </a:ext>
            </a:extLst>
          </p:cNvPr>
          <p:cNvSpPr txBox="1"/>
          <p:nvPr/>
        </p:nvSpPr>
        <p:spPr>
          <a:xfrm>
            <a:off x="5308420" y="2431267"/>
            <a:ext cx="6345100" cy="1938992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뿐만 아니라 종속변수 간에도 일정 수준의 상관관계가 존재함을 알 수 있었다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독립변수와 높은 상관관계를 띄는 절단시간과 달리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마킹시간은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상관관계가 높은 독립변수가 비교적 적기 때문에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마킹시간을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예측함에 있어 예측이 완료된 절단시간을 독립변수로 사용할 수 있을 것으로 판단하였다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16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8">
            <a:extLst>
              <a:ext uri="{FF2B5EF4-FFF2-40B4-BE49-F238E27FC236}">
                <a16:creationId xmlns:a16="http://schemas.microsoft.com/office/drawing/2014/main" id="{AF7EA733-B1B8-40B7-9546-932EF55959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2010991" y="8"/>
            <a:ext cx="5553635" cy="826437"/>
          </a:xfrm>
          <a:prstGeom prst="homePlate">
            <a:avLst/>
          </a:pr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오각형 9">
            <a:extLst>
              <a:ext uri="{FF2B5EF4-FFF2-40B4-BE49-F238E27FC236}">
                <a16:creationId xmlns:a16="http://schemas.microsoft.com/office/drawing/2014/main" id="{588F6AE9-9FC5-4571-94D0-AB090F3F80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3180178" y="4"/>
            <a:ext cx="4384448" cy="826437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오각형 10">
            <a:extLst>
              <a:ext uri="{FF2B5EF4-FFF2-40B4-BE49-F238E27FC236}">
                <a16:creationId xmlns:a16="http://schemas.microsoft.com/office/drawing/2014/main" id="{FCD8BD68-DD85-47E0-BDAE-F2527921E30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4078823" y="0"/>
            <a:ext cx="3485803" cy="826437"/>
          </a:xfrm>
          <a:prstGeom prst="homePlate">
            <a:avLst/>
          </a:pr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BF39B8-A24F-4506-80E9-A49FCAACBCB2}"/>
              </a:ext>
            </a:extLst>
          </p:cNvPr>
          <p:cNvGrpSpPr/>
          <p:nvPr/>
        </p:nvGrpSpPr>
        <p:grpSpPr>
          <a:xfrm>
            <a:off x="4528146" y="0"/>
            <a:ext cx="5553635" cy="826441"/>
            <a:chOff x="40341" y="-4"/>
            <a:chExt cx="3576918" cy="826441"/>
          </a:xfrm>
        </p:grpSpPr>
        <p:sp>
          <p:nvSpPr>
            <p:cNvPr id="6" name="오각형 8">
              <a:extLst>
                <a:ext uri="{FF2B5EF4-FFF2-40B4-BE49-F238E27FC236}">
                  <a16:creationId xmlns:a16="http://schemas.microsoft.com/office/drawing/2014/main" id="{BF2FA6B1-5089-408B-90C5-635DBF5360E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0341" y="-4"/>
              <a:ext cx="3576918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오각형 9">
              <a:extLst>
                <a:ext uri="{FF2B5EF4-FFF2-40B4-BE49-F238E27FC236}">
                  <a16:creationId xmlns:a16="http://schemas.microsoft.com/office/drawing/2014/main" id="{738DCFB3-ADCB-40A0-9AAB-136F27A408C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0341" y="-2"/>
              <a:ext cx="2823882" cy="826437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" name="오각형 10">
              <a:extLst>
                <a:ext uri="{FF2B5EF4-FFF2-40B4-BE49-F238E27FC236}">
                  <a16:creationId xmlns:a16="http://schemas.microsoft.com/office/drawing/2014/main" id="{1BCA590B-4A46-43EB-BF1F-679773216C65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40341" y="0"/>
              <a:ext cx="2245094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5C9973-FA7F-435C-B6CF-68EB1898272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05614" y="151604"/>
              <a:ext cx="1089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EDA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종합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50630C-93CA-47E7-B735-FE1004C47C1E}"/>
              </a:ext>
            </a:extLst>
          </p:cNvPr>
          <p:cNvSpPr txBox="1"/>
          <p:nvPr/>
        </p:nvSpPr>
        <p:spPr>
          <a:xfrm>
            <a:off x="309879" y="978038"/>
            <a:ext cx="115722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여러가지 범주형 변수와 연속형 변수로 구성된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CNC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공정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데이터에 대하여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절단시간과 </a:t>
            </a:r>
            <a:r>
              <a:rPr lang="ko-KR" altLang="en-US" sz="2400" dirty="0" err="1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마킹시간은</a:t>
            </a:r>
            <a:r>
              <a:rPr lang="ko-KR" altLang="en-US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br>
              <a:rPr lang="en-US" altLang="ko-KR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서로 다른 변수에 대하여 서로 다른 상관관계를 보임을 알 수 있었다</a:t>
            </a:r>
            <a:r>
              <a:rPr lang="en-US" altLang="ko-KR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</a:p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또한 철판재질과 절단장비와 같은 범주형 변수 타입을 고정시키고</a:t>
            </a:r>
            <a:b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다른 연속형 변수에 대해 편상관분석을 진행하였을 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AE314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종속변수에 대한 독립변수들의 상관관계가 다소 다름을 통해</a:t>
            </a:r>
            <a:endParaRPr lang="en-US" altLang="ko-KR" sz="2400" dirty="0">
              <a:solidFill>
                <a:srgbClr val="AE314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AE314E"/>
                </a:solidFill>
                <a:highlight>
                  <a:srgbClr val="00FF00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범주형 변수 또한 종속변수에 유의한 영향력을 갖고 있음</a:t>
            </a:r>
            <a:r>
              <a:rPr lang="ko-KR" altLang="en-US" sz="2400" dirty="0">
                <a:solidFill>
                  <a:srgbClr val="AE314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을 알 수 있었다</a:t>
            </a:r>
            <a:r>
              <a:rPr lang="en-US" altLang="ko-KR" sz="2400" dirty="0">
                <a:solidFill>
                  <a:srgbClr val="AE314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dirty="0">
              <a:solidFill>
                <a:schemeClr val="accent5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또한 각 절단장비는 특정 작업장에 고정된 형태의 공정임을 파악할 수 있었으며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절단장비와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PS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절단장비의 차이를 통해 각 절단장비는 확실히 종속변수에 유의한 차이를 가져온다는 점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실외활동과 관련된 품목의 소비가 크게 감소하였다는 점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>
              <a:spcAft>
                <a:spcPts val="1200"/>
              </a:spcAft>
            </a:pPr>
            <a:r>
              <a:rPr lang="ko-KR" altLang="en-US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뿐만 아니라 여러 연속형 변수들의 상관관계를 </a:t>
            </a:r>
            <a:r>
              <a:rPr lang="ko-KR" altLang="en-US" sz="2400" dirty="0" err="1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미루어볼</a:t>
            </a:r>
            <a:r>
              <a:rPr lang="ko-KR" altLang="en-US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때</a:t>
            </a:r>
            <a:r>
              <a:rPr lang="en-US" altLang="ko-KR" sz="2400" dirty="0">
                <a:solidFill>
                  <a:srgbClr val="D5658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</a:t>
            </a:r>
          </a:p>
          <a:p>
            <a:pPr algn="ctr">
              <a:spcAft>
                <a:spcPts val="1200"/>
              </a:spcAft>
            </a:pPr>
            <a:r>
              <a:rPr lang="ko-KR" altLang="en-US" sz="2800" dirty="0">
                <a:solidFill>
                  <a:srgbClr val="AE314E"/>
                </a:solidFill>
                <a:highlight>
                  <a:srgbClr val="00FF00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연속형 변수와 범주형 변수 모두를 활용하여 종속변수를 예측할 수 있는 모델을 </a:t>
            </a:r>
            <a:r>
              <a:rPr lang="ko-KR" altLang="en-US" sz="2800" dirty="0" err="1">
                <a:solidFill>
                  <a:srgbClr val="AE314E"/>
                </a:solidFill>
                <a:highlight>
                  <a:srgbClr val="00FF00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도입</a:t>
            </a:r>
            <a:r>
              <a:rPr lang="ko-KR" altLang="en-US" sz="2800" dirty="0" err="1">
                <a:solidFill>
                  <a:srgbClr val="AE31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해야한다는</a:t>
            </a:r>
            <a:r>
              <a:rPr lang="ko-KR" altLang="en-US" sz="2800" dirty="0">
                <a:solidFill>
                  <a:srgbClr val="AE31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것을</a:t>
            </a:r>
            <a:endParaRPr lang="en-US" altLang="ko-KR" sz="2800" dirty="0">
              <a:solidFill>
                <a:srgbClr val="AE314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판단할 수 있었다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56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9033150-4D1B-42B0-A7DA-C514381090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2F15C-26DA-4A99-B843-AF5ED1D144D4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문제 </a:t>
            </a: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9C5D3-16F8-4AB2-9E40-8A1D7543110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3225" y="3429000"/>
            <a:ext cx="2385589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해결 모델 선정 과정</a:t>
            </a:r>
          </a:p>
        </p:txBody>
      </p:sp>
    </p:spTree>
    <p:extLst>
      <p:ext uri="{BB962C8B-B14F-4D97-AF65-F5344CB8AC3E}">
        <p14:creationId xmlns:p14="http://schemas.microsoft.com/office/powerpoint/2010/main" val="340277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09692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37B4333-CC59-4B8A-8431-1964470DD8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30A5B-1D30-4B15-B78C-CC4BF06B5591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</a:t>
            </a:r>
            <a:endParaRPr lang="en-US" altLang="ko-KR" sz="3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B6CA0-9F50-4BCB-9F92-97E8242CC1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3221" y="3429000"/>
            <a:ext cx="2385589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탐구 주제 선정 배경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0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BD3FC6-FC51-4525-9094-58B59E77A843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F138A2-B31F-4759-836F-2C4D80486342}"/>
              </a:ext>
            </a:extLst>
          </p:cNvPr>
          <p:cNvGrpSpPr/>
          <p:nvPr/>
        </p:nvGrpSpPr>
        <p:grpSpPr>
          <a:xfrm>
            <a:off x="2196166" y="1682961"/>
            <a:ext cx="6927013" cy="1862054"/>
            <a:chOff x="483078" y="3088257"/>
            <a:chExt cx="5891843" cy="168215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FFEDAD-EB02-4ED4-A051-60E667D02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963" t="45031" r="47712" b="30441"/>
            <a:stretch/>
          </p:blipFill>
          <p:spPr>
            <a:xfrm>
              <a:off x="483078" y="3088257"/>
              <a:ext cx="5891843" cy="168215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8DAAF4-0F62-430C-BD8D-F4B85086C6B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83078" y="3088257"/>
              <a:ext cx="5891843" cy="1682152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E242606-C02B-452C-913F-47D401CEFF4B}"/>
              </a:ext>
            </a:extLst>
          </p:cNvPr>
          <p:cNvSpPr txBox="1"/>
          <p:nvPr/>
        </p:nvSpPr>
        <p:spPr>
          <a:xfrm>
            <a:off x="4336192" y="3545015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</a:t>
            </a:r>
            <a:r>
              <a:rPr lang="ko-KR" altLang="en-US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된 데이터의 연속형 변수간 상관관계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A216E9-2F7E-4BB9-910C-3DC0589ABF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82700" y="1994520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C4F7A2-3425-4161-85E6-898C054CC2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82700" y="2242129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808152-F5DC-4F17-9896-ECF1C0E7B5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86241" y="2253636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13FD07-491D-4D8F-AAB0-82E858D15D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85579" y="3288341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0C814D-2520-4199-8310-1E961BADBD0C}"/>
              </a:ext>
            </a:extLst>
          </p:cNvPr>
          <p:cNvSpPr txBox="1"/>
          <p:nvPr/>
        </p:nvSpPr>
        <p:spPr>
          <a:xfrm>
            <a:off x="1486819" y="4415750"/>
            <a:ext cx="108787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종속변수를 예측하는데 필요한 독립변수의 기준으로 변수들 간의 상관관계를 사용한다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상관관계가 높을수록 종속변수에 더 큰 영향을 준다고 판단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 길이가 길수록 마킹 시간이 길다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(0.708683)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길이가 길수록 마킹 시간이 길다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(0.336746)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03D9-4677-449B-8759-0A649217D9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86240" y="2769768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648E10-0FED-460D-BB54-C3D209F4BA8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86239" y="3003686"/>
            <a:ext cx="575913" cy="247906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1F49E-B07E-4459-B9FB-580C61E5ACD8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상관관계를 기반으로 한 풀이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79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FAD81D-7C60-4D17-B056-BEA9914845D3}"/>
              </a:ext>
            </a:extLst>
          </p:cNvPr>
          <p:cNvSpPr txBox="1"/>
          <p:nvPr/>
        </p:nvSpPr>
        <p:spPr>
          <a:xfrm>
            <a:off x="831461" y="1277961"/>
            <a:ext cx="108787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상관관계 분석결과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시간을 예측하기 위해서는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연속형 변수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길이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개수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변수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장비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 재질 필요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시간을 예측하기 위해서는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연속형 변수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 길이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길이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변수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장비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 재질 필요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0B12C-AACD-4538-B168-B209D60E9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" t="34791" r="53830" b="41039"/>
          <a:stretch/>
        </p:blipFill>
        <p:spPr>
          <a:xfrm>
            <a:off x="940517" y="2707547"/>
            <a:ext cx="4235489" cy="1721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91F974-ADB6-41CE-A79D-02F7AEF635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9" t="61284" r="53005" b="12171"/>
          <a:stretch/>
        </p:blipFill>
        <p:spPr>
          <a:xfrm>
            <a:off x="6270839" y="2665602"/>
            <a:ext cx="4235489" cy="17218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4EDA8D-6249-4C3A-9285-5D0C944F3B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0517" y="2675257"/>
            <a:ext cx="4235489" cy="1721840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84AC15-810A-4175-944A-29CE0AA4D5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70839" y="2665602"/>
            <a:ext cx="4235489" cy="1721840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590FF-A0D6-4ECE-B2DD-E842C3A5F8DE}"/>
              </a:ext>
            </a:extLst>
          </p:cNvPr>
          <p:cNvSpPr txBox="1"/>
          <p:nvPr/>
        </p:nvSpPr>
        <p:spPr>
          <a:xfrm>
            <a:off x="1356354" y="4364807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절단시간 예측 데이터 셋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A2B8D-C3CA-4090-A557-419122E95830}"/>
              </a:ext>
            </a:extLst>
          </p:cNvPr>
          <p:cNvSpPr txBox="1"/>
          <p:nvPr/>
        </p:nvSpPr>
        <p:spPr>
          <a:xfrm>
            <a:off x="6676372" y="4322862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 데이터 셋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8C28D-022B-44C8-9CE1-F7FDFDB670B8}"/>
              </a:ext>
            </a:extLst>
          </p:cNvPr>
          <p:cNvSpPr txBox="1"/>
          <p:nvPr/>
        </p:nvSpPr>
        <p:spPr>
          <a:xfrm>
            <a:off x="831460" y="5038771"/>
            <a:ext cx="10878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시간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마킹 시간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것은 분류가 아닌 예측 모델이 필요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Ex) Regression, Random Forest,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LightGBM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CDBA0-43AF-4134-901A-63E2CE0F3E8F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상관관계를 기반으로 한 풀이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01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FAD81D-7C60-4D17-B056-BEA9914845D3}"/>
              </a:ext>
            </a:extLst>
          </p:cNvPr>
          <p:cNvSpPr txBox="1"/>
          <p:nvPr/>
        </p:nvSpPr>
        <p:spPr>
          <a:xfrm>
            <a:off x="831461" y="1277961"/>
            <a:ext cx="1087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절단장비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철판재질과 같은 범주형 변수를 다루기 위해서 더미화를 해주는 작업이 필요함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A9364-A0BF-4CAF-A2A3-2EB016F86E95}"/>
              </a:ext>
            </a:extLst>
          </p:cNvPr>
          <p:cNvGrpSpPr/>
          <p:nvPr/>
        </p:nvGrpSpPr>
        <p:grpSpPr>
          <a:xfrm>
            <a:off x="922856" y="1867948"/>
            <a:ext cx="4546767" cy="2971800"/>
            <a:chOff x="453073" y="2082288"/>
            <a:chExt cx="11635532" cy="42346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E047EF-7A5D-4A44-977B-4A226433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1" t="29385" r="574" b="8869"/>
            <a:stretch/>
          </p:blipFill>
          <p:spPr>
            <a:xfrm>
              <a:off x="453073" y="2082289"/>
              <a:ext cx="11635532" cy="423462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650D6C-6351-4A8B-AD6D-F89EC51EEA3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53073" y="2082288"/>
              <a:ext cx="11635532" cy="4234621"/>
            </a:xfrm>
            <a:prstGeom prst="rect">
              <a:avLst/>
            </a:prstGeom>
            <a:noFill/>
            <a:ln w="28575">
              <a:solidFill>
                <a:srgbClr val="AE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2561473-BF4B-498E-A917-F32078D15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6" t="26300" r="1261" b="11681"/>
          <a:stretch/>
        </p:blipFill>
        <p:spPr>
          <a:xfrm>
            <a:off x="6419044" y="1867948"/>
            <a:ext cx="4546767" cy="297179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FE581B-3B81-400D-9CDC-D268313C12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19044" y="1867948"/>
            <a:ext cx="4546767" cy="2971799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158332-F344-40F8-A672-9E79A04DC2B0}"/>
              </a:ext>
            </a:extLst>
          </p:cNvPr>
          <p:cNvSpPr txBox="1"/>
          <p:nvPr/>
        </p:nvSpPr>
        <p:spPr>
          <a:xfrm>
            <a:off x="1591246" y="4839747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절단시간 예측 데이터 셋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01983-EB56-4015-B0CB-880DFB9B54A0}"/>
              </a:ext>
            </a:extLst>
          </p:cNvPr>
          <p:cNvSpPr txBox="1"/>
          <p:nvPr/>
        </p:nvSpPr>
        <p:spPr>
          <a:xfrm>
            <a:off x="7095822" y="4839747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 데이터 셋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5C2412-380B-4691-8152-449BBCCD228C}"/>
              </a:ext>
            </a:extLst>
          </p:cNvPr>
          <p:cNvSpPr txBox="1"/>
          <p:nvPr/>
        </p:nvSpPr>
        <p:spPr>
          <a:xfrm>
            <a:off x="831461" y="5379261"/>
            <a:ext cx="108787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Anova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분석의 결과를 근거로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데이터들을 입력변수로 활용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get_dummies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활용하여 범주형 데이터들을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값으로 변환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ABE31-8BA0-4DE3-85BA-857D0C71DE1E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상관관계를 기반으로 한 풀이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C5793E-CEBB-4A66-89FC-E5E2D4B4159C}"/>
              </a:ext>
            </a:extLst>
          </p:cNvPr>
          <p:cNvGrpSpPr/>
          <p:nvPr/>
        </p:nvGrpSpPr>
        <p:grpSpPr>
          <a:xfrm>
            <a:off x="751383" y="1675789"/>
            <a:ext cx="10302240" cy="3832449"/>
            <a:chOff x="1044161" y="2702786"/>
            <a:chExt cx="10302240" cy="3832449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9314DC52-02A7-49D0-A3C3-7B783A451275}"/>
                </a:ext>
              </a:extLst>
            </p:cNvPr>
            <p:cNvSpPr txBox="1"/>
            <p:nvPr/>
          </p:nvSpPr>
          <p:spPr>
            <a:xfrm>
              <a:off x="1044161" y="3429000"/>
              <a:ext cx="10302240" cy="3106235"/>
            </a:xfrm>
            <a:prstGeom prst="rect">
              <a:avLst/>
            </a:prstGeom>
          </p:spPr>
          <p:txBody>
            <a:bodyPr vert="horz" wrap="square" lIns="0" tIns="59690" rIns="0" bIns="0" rtlCol="0">
              <a:spAutoFit/>
            </a:bodyPr>
            <a:lstStyle/>
            <a:p>
              <a:pPr marL="469265" marR="334010" indent="-457200" algn="just">
                <a:lnSpc>
                  <a:spcPts val="3030"/>
                </a:lnSpc>
                <a:spcBef>
                  <a:spcPts val="470"/>
                </a:spcBef>
                <a:buFont typeface="Wingdings" panose="05000000000000000000" pitchFamily="2" charset="2"/>
                <a:buChar char="§"/>
                <a:tabLst>
                  <a:tab pos="241300" algn="l"/>
                </a:tabLst>
              </a:pP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랜덤 포레스트는 일반적으로 배깅 </a:t>
              </a:r>
              <a:r>
                <a:rPr sz="2000" spc="-23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방법</a:t>
              </a:r>
              <a:r>
                <a:rPr spc="-23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함초롬돋움"/>
                </a:rPr>
                <a:t>(</a:t>
              </a:r>
              <a:r>
                <a:rPr spc="-23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또는 </a:t>
              </a:r>
              <a:r>
                <a:rPr spc="-24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페이스팅</a:t>
              </a:r>
              <a:r>
                <a:rPr spc="-24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함초롬돋움"/>
                </a:rPr>
                <a:t>)</a:t>
              </a:r>
              <a:r>
                <a:rPr sz="2000" spc="-24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을 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적용한</a:t>
              </a:r>
              <a:r>
                <a:rPr sz="2000" spc="-44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결정 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트리의</a:t>
              </a:r>
              <a:r>
                <a:rPr sz="2000" spc="-32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앙상블</a:t>
              </a:r>
              <a:endParaRPr lang="en-US" sz="2000" spc="-31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  <a:p>
              <a:pPr marL="469265" marR="334010" indent="-457200" algn="just">
                <a:lnSpc>
                  <a:spcPts val="3030"/>
                </a:lnSpc>
                <a:spcBef>
                  <a:spcPts val="470"/>
                </a:spcBef>
                <a:buFont typeface="Wingdings" panose="05000000000000000000" pitchFamily="2" charset="2"/>
                <a:buChar char="§"/>
                <a:tabLst>
                  <a:tab pos="241300" algn="l"/>
                </a:tabLst>
              </a:pPr>
              <a:endParaRPr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  <a:p>
              <a:pPr marL="469264" marR="323215" indent="-457200" algn="just">
                <a:lnSpc>
                  <a:spcPts val="3030"/>
                </a:lnSpc>
                <a:spcBef>
                  <a:spcPts val="985"/>
                </a:spcBef>
                <a:buFont typeface="Wingdings" panose="05000000000000000000" pitchFamily="2" charset="2"/>
                <a:buChar char="§"/>
                <a:tabLst>
                  <a:tab pos="241300" algn="l"/>
                </a:tabLst>
              </a:pP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다중 코어를 활용할 수 있어서 학습 속도가 빠르다는 장점을 활용할 수 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있음</a:t>
              </a:r>
              <a:endParaRPr lang="en-US" sz="2000" spc="-31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  <a:p>
              <a:pPr marL="469264" marR="323215" indent="-457200" algn="just">
                <a:lnSpc>
                  <a:spcPts val="3030"/>
                </a:lnSpc>
                <a:spcBef>
                  <a:spcPts val="985"/>
                </a:spcBef>
                <a:buFont typeface="Wingdings" panose="05000000000000000000" pitchFamily="2" charset="2"/>
                <a:buChar char="§"/>
                <a:tabLst>
                  <a:tab pos="241300" algn="l"/>
                </a:tabLst>
              </a:pPr>
              <a:endParaRPr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  <a:p>
              <a:pPr marL="469265" marR="5080" indent="-457200" algn="just">
                <a:lnSpc>
                  <a:spcPct val="91100"/>
                </a:lnSpc>
                <a:spcBef>
                  <a:spcPts val="905"/>
                </a:spcBef>
                <a:buFont typeface="Wingdings" panose="05000000000000000000" pitchFamily="2" charset="2"/>
                <a:buChar char="§"/>
                <a:tabLst>
                  <a:tab pos="241300" algn="l"/>
                </a:tabLst>
              </a:pP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랜덤 포레스트 알고리즘은 트리의 노드를 분할할 때 전체 특성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중에서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최선의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특성을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찾는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대신</a:t>
              </a:r>
              <a:endParaRPr lang="en-US" sz="2000" spc="-31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  <a:p>
              <a:pPr marL="12065" marR="5080" algn="just">
                <a:lnSpc>
                  <a:spcPct val="91100"/>
                </a:lnSpc>
                <a:spcBef>
                  <a:spcPts val="905"/>
                </a:spcBef>
                <a:tabLst>
                  <a:tab pos="241300" algn="l"/>
                </a:tabLst>
              </a:pPr>
              <a:r>
                <a:rPr lang="en-US"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           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무작위로 선택한 특성 후보 중에서 최적의 특성을  찾는 식으로 무작위성을 더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주입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lang="en-US" sz="2000" spc="-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</a:p>
            <a:p>
              <a:pPr marL="12065" marR="5080" algn="just">
                <a:lnSpc>
                  <a:spcPct val="91100"/>
                </a:lnSpc>
                <a:spcBef>
                  <a:spcPts val="905"/>
                </a:spcBef>
                <a:tabLst>
                  <a:tab pos="241300" algn="l"/>
                </a:tabLst>
              </a:pPr>
              <a:r>
                <a:rPr lang="en-US" sz="2000" spc="-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      -&gt; </a:t>
              </a:r>
              <a:r>
                <a:rPr sz="2000" spc="-31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전체적으로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더 훌륭한 모델을</a:t>
              </a:r>
              <a:r>
                <a:rPr sz="2000" spc="-365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 </a:t>
              </a:r>
              <a:r>
                <a:rPr sz="2000" spc="-31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맑은 고딕"/>
                </a:rPr>
                <a:t>만듬</a:t>
              </a:r>
              <a:endParaRPr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C6274-CF7D-4521-9E42-24821F501C6F}"/>
                </a:ext>
              </a:extLst>
            </p:cNvPr>
            <p:cNvSpPr txBox="1"/>
            <p:nvPr/>
          </p:nvSpPr>
          <p:spPr>
            <a:xfrm>
              <a:off x="1417872" y="2702786"/>
              <a:ext cx="61026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앙상블 기법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[Ensemble]</a:t>
              </a:r>
              <a:endParaRPr lang="en-US" altLang="ko-KR" sz="24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9234F6-445C-400D-A996-67C942E2DAAB}"/>
              </a:ext>
            </a:extLst>
          </p:cNvPr>
          <p:cNvSpPr txBox="1"/>
          <p:nvPr/>
        </p:nvSpPr>
        <p:spPr>
          <a:xfrm>
            <a:off x="75769" y="53711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RandomForest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선정 근거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60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8FEF84-192F-4949-8938-03434C74AC2D}"/>
              </a:ext>
            </a:extLst>
          </p:cNvPr>
          <p:cNvGrpSpPr/>
          <p:nvPr/>
        </p:nvGrpSpPr>
        <p:grpSpPr>
          <a:xfrm>
            <a:off x="376292" y="1277961"/>
            <a:ext cx="10035757" cy="4046717"/>
            <a:chOff x="404552" y="2485768"/>
            <a:chExt cx="10035757" cy="404671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E8538BB-3F35-4557-B28C-6507A10F1677}"/>
                </a:ext>
              </a:extLst>
            </p:cNvPr>
            <p:cNvGrpSpPr/>
            <p:nvPr/>
          </p:nvGrpSpPr>
          <p:grpSpPr>
            <a:xfrm>
              <a:off x="404552" y="2692358"/>
              <a:ext cx="5558925" cy="3840127"/>
              <a:chOff x="797159" y="1414202"/>
              <a:chExt cx="5659642" cy="37799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A551BCC-BC39-4641-B564-0C32DEBC169C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861923" y="1414202"/>
                <a:ext cx="3857625" cy="3429000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820C86-D082-44B2-80F7-3D0A53AD7840}"/>
                  </a:ext>
                </a:extLst>
              </p:cNvPr>
              <p:cNvSpPr txBox="1"/>
              <p:nvPr/>
            </p:nvSpPr>
            <p:spPr>
              <a:xfrm>
                <a:off x="797159" y="4864753"/>
                <a:ext cx="5659642" cy="329406"/>
              </a:xfrm>
              <a:prstGeom prst="rect">
                <a:avLst/>
              </a:prstGeom>
              <a:noFill/>
            </p:spPr>
            <p:txBody>
              <a:bodyPr wrap="square" tIns="90000" rtlCol="0">
                <a:spAutoFit/>
              </a:bodyPr>
              <a:lstStyle/>
              <a:p>
                <a:pPr algn="ctr"/>
                <a:r>
                  <a:rPr lang="en-US" altLang="ko-KR" sz="12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&lt; </a:t>
                </a:r>
                <a:r>
                  <a:rPr lang="en-US" altLang="ko-KR" sz="12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RandomForestRegressor</a:t>
                </a:r>
                <a:r>
                  <a:rPr lang="en-US" altLang="ko-KR" sz="12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</a:t>
                </a:r>
                <a:endPara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0C4E4D-053B-421E-B481-0DDB95E82EA7}"/>
                </a:ext>
              </a:extLst>
            </p:cNvPr>
            <p:cNvGrpSpPr/>
            <p:nvPr/>
          </p:nvGrpSpPr>
          <p:grpSpPr>
            <a:xfrm>
              <a:off x="4738315" y="2485768"/>
              <a:ext cx="5701994" cy="3935862"/>
              <a:chOff x="5169507" y="2343614"/>
              <a:chExt cx="5701994" cy="393586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55DECE-D95B-494E-A9A3-9DC72D33D555}"/>
                  </a:ext>
                </a:extLst>
              </p:cNvPr>
              <p:cNvSpPr txBox="1"/>
              <p:nvPr/>
            </p:nvSpPr>
            <p:spPr>
              <a:xfrm>
                <a:off x="5169507" y="2343614"/>
                <a:ext cx="5659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ko-KR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&lt;</a:t>
                </a:r>
                <a:r>
                  <a:rPr lang="en-US" altLang="ko-KR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RandomForest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로 절단시간을 예측한 결과</a:t>
                </a:r>
                <a:r>
                  <a:rPr lang="en-US" altLang="ko-KR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&gt;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D01AF-B90E-4D7D-80D9-41F4056496D1}"/>
                  </a:ext>
                </a:extLst>
              </p:cNvPr>
              <p:cNvSpPr txBox="1"/>
              <p:nvPr/>
            </p:nvSpPr>
            <p:spPr>
              <a:xfrm>
                <a:off x="5211859" y="3047822"/>
                <a:ext cx="5659642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ko-KR" altLang="en-US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학습률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96.94%</a:t>
                </a:r>
              </a:p>
              <a:p>
                <a:pPr>
                  <a:spcAft>
                    <a:spcPts val="1200"/>
                  </a:spcAft>
                </a:pP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예측 성과지표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RMSE, 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설명분산점수</a:t>
                </a: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ko-KR" sz="1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RMSE : 430.003xxx</a:t>
                </a:r>
              </a:p>
              <a:p>
                <a:pPr>
                  <a:spcAft>
                    <a:spcPts val="1200"/>
                  </a:spcAft>
                </a:pPr>
                <a:r>
                  <a:rPr lang="ko-KR" altLang="en-US" sz="1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설명분산점수</a:t>
                </a:r>
                <a:r>
                  <a:rPr lang="en-US" altLang="ko-KR" sz="15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: 83.18%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(test data 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비율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0.4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인 경우와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0.3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인 경우 성능 비교 결과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0.4 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채택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</a:t>
                </a:r>
              </a:p>
              <a:p>
                <a:pPr>
                  <a:spcAft>
                    <a:spcPts val="1200"/>
                  </a:spcAft>
                </a:pP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41EECE-6C55-4C63-9FF1-C0EC9DC11DFB}"/>
              </a:ext>
            </a:extLst>
          </p:cNvPr>
          <p:cNvSpPr txBox="1"/>
          <p:nvPr/>
        </p:nvSpPr>
        <p:spPr>
          <a:xfrm>
            <a:off x="4318544" y="5346490"/>
            <a:ext cx="5659642" cy="306323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0.4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경우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9CBB2-4A32-403E-AB94-91FAC5FE00BA}"/>
              </a:ext>
            </a:extLst>
          </p:cNvPr>
          <p:cNvSpPr txBox="1"/>
          <p:nvPr/>
        </p:nvSpPr>
        <p:spPr>
          <a:xfrm>
            <a:off x="7081863" y="5324678"/>
            <a:ext cx="5659642" cy="306323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0.3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경우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C1AA5-9CC6-4F3A-A8EE-20F590D7B2EA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sz="2000" dirty="0" err="1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RandomForest</a:t>
            </a:r>
            <a:r>
              <a:rPr lang="ko-KR" altLang="en-US" sz="20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절단시간 예측</a:t>
            </a:r>
            <a:endParaRPr lang="en-US" altLang="ko-KR" sz="20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51ABEA-5912-4DA0-8C82-E560AA6E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2" y="1520084"/>
            <a:ext cx="3721676" cy="3393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1A3432-3778-48D8-9EFB-4A552EAC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31" y="4517815"/>
            <a:ext cx="2857500" cy="828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9BE402-6250-4C7F-9AB9-3E12252DF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227" y="4482682"/>
            <a:ext cx="28003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701983-EB56-4015-B0CB-880DFB9B54A0}"/>
              </a:ext>
            </a:extLst>
          </p:cNvPr>
          <p:cNvSpPr txBox="1"/>
          <p:nvPr/>
        </p:nvSpPr>
        <p:spPr>
          <a:xfrm>
            <a:off x="7624699" y="4192396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en-US" altLang="ko-KR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LGBMRegressor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F0CB09-4D5C-445F-8A0A-BCED7B73548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70839" y="1325181"/>
            <a:ext cx="4948038" cy="2867905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E64671-30F8-426D-8185-9F006E53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2" y="1353991"/>
            <a:ext cx="4948038" cy="28390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C66E3D-477A-4AD3-B757-12A1A3E328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5042" y="1357653"/>
            <a:ext cx="4948038" cy="2867905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71E0CF-0589-4D6D-A109-59BFC8960F16}"/>
              </a:ext>
            </a:extLst>
          </p:cNvPr>
          <p:cNvSpPr txBox="1"/>
          <p:nvPr/>
        </p:nvSpPr>
        <p:spPr>
          <a:xfrm>
            <a:off x="2063746" y="4221192"/>
            <a:ext cx="5659642" cy="329406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 algn="ctr"/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en-US" altLang="ko-KR" sz="1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</a:t>
            </a:r>
            <a:r>
              <a:rPr lang="en-US" altLang="ko-KR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10492E-7B89-4DB7-B11A-15986D623869}"/>
              </a:ext>
            </a:extLst>
          </p:cNvPr>
          <p:cNvCxnSpPr>
            <a:cxnSpLocks/>
          </p:cNvCxnSpPr>
          <p:nvPr/>
        </p:nvCxnSpPr>
        <p:spPr>
          <a:xfrm>
            <a:off x="655042" y="3547827"/>
            <a:ext cx="4948038" cy="0"/>
          </a:xfrm>
          <a:prstGeom prst="line">
            <a:avLst/>
          </a:prstGeom>
          <a:ln w="19050"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501C6B-3AE0-4AB0-9F9F-766567A5BD6D}"/>
              </a:ext>
            </a:extLst>
          </p:cNvPr>
          <p:cNvSpPr txBox="1"/>
          <p:nvPr/>
        </p:nvSpPr>
        <p:spPr>
          <a:xfrm>
            <a:off x="655042" y="4700128"/>
            <a:ext cx="565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예측력을 높이기 위해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 지속적으로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조율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ABA6AF-0C96-41C2-B343-A3D226081A2F}"/>
              </a:ext>
            </a:extLst>
          </p:cNvPr>
          <p:cNvSpPr txBox="1"/>
          <p:nvPr/>
        </p:nvSpPr>
        <p:spPr>
          <a:xfrm>
            <a:off x="6270839" y="4681784"/>
            <a:ext cx="56596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:87.45%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 : 440.369xxx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설명분산점수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83.05%</a:t>
            </a:r>
          </a:p>
          <a:p>
            <a:pPr>
              <a:spcAft>
                <a:spcPts val="1200"/>
              </a:spcAft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31113-B083-4A5C-A45C-48EEB7C28BD2}"/>
              </a:ext>
            </a:extLst>
          </p:cNvPr>
          <p:cNvSpPr txBox="1"/>
          <p:nvPr/>
        </p:nvSpPr>
        <p:spPr>
          <a:xfrm>
            <a:off x="141083" y="79080"/>
            <a:ext cx="869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 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절단시간 예측</a:t>
            </a:r>
            <a:r>
              <a:rPr lang="en-US" altLang="ko-KR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en-US" altLang="ko-KR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GridSearch</a:t>
            </a:r>
            <a:r>
              <a:rPr lang="en-US" altLang="ko-KR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포함</a:t>
            </a:r>
            <a:r>
              <a:rPr lang="en-US" altLang="ko-KR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solidFill>
                <a:srgbClr val="AE31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0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CA611-6FA8-4FFF-AE2C-709D194ED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685" y="1363720"/>
            <a:ext cx="4881854" cy="28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684FFC-1BE5-448A-9C1A-351B937384AD}"/>
              </a:ext>
            </a:extLst>
          </p:cNvPr>
          <p:cNvGrpSpPr/>
          <p:nvPr/>
        </p:nvGrpSpPr>
        <p:grpSpPr>
          <a:xfrm>
            <a:off x="5359127" y="1477639"/>
            <a:ext cx="6265887" cy="4436456"/>
            <a:chOff x="5489755" y="1643539"/>
            <a:chExt cx="6265887" cy="44364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C12F73-A00C-4542-A1C7-4153D209ACEF}"/>
                </a:ext>
              </a:extLst>
            </p:cNvPr>
            <p:cNvSpPr txBox="1"/>
            <p:nvPr/>
          </p:nvSpPr>
          <p:spPr>
            <a:xfrm>
              <a:off x="6096000" y="1643539"/>
              <a:ext cx="5659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&lt;</a:t>
              </a:r>
              <a:r>
                <a:rPr lang="en-US" altLang="ko-KR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RandomForest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로 </a:t>
              </a:r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마킹시간을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예측한 결과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E27F23-37AF-40DD-8356-75F1BCBD17B8}"/>
                </a:ext>
              </a:extLst>
            </p:cNvPr>
            <p:cNvSpPr txBox="1"/>
            <p:nvPr/>
          </p:nvSpPr>
          <p:spPr>
            <a:xfrm>
              <a:off x="5489755" y="2355899"/>
              <a:ext cx="5659642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학습률</a:t>
              </a:r>
              <a:r>
                <a:rPr lang="ko-KR" altLang="en-US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95.62%</a:t>
              </a:r>
            </a:p>
            <a:p>
              <a:pPr>
                <a:spcAft>
                  <a:spcPts val="1200"/>
                </a:spcAft>
              </a:pPr>
              <a:endPara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 성과지표 </a:t>
              </a:r>
              <a:r>
                <a:rPr lang="en-US" altLang="ko-KR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RMSE, </a:t>
              </a:r>
              <a:r>
                <a:rPr lang="ko-KR" altLang="en-US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설명분산점수</a:t>
              </a:r>
              <a:endPara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en-US" altLang="ko-KR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RMSE : 101.606xxx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설명분산점수</a:t>
              </a:r>
              <a:r>
                <a:rPr lang="en-US" altLang="ko-KR" sz="15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: 66.93%</a:t>
              </a:r>
            </a:p>
            <a:p>
              <a:pPr>
                <a:spcAft>
                  <a:spcPts val="1200"/>
                </a:spcAft>
              </a:pP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-&gt; 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절단시간에 비해 예측력이 많이 떨어진다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</a:p>
            <a:p>
              <a:pPr>
                <a:spcAft>
                  <a:spcPts val="1200"/>
                </a:spcAft>
              </a:pP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 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예측력을 올릴 필요가 있음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>
                <a:spcAft>
                  <a:spcPts val="1200"/>
                </a:spcAft>
              </a:pP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spcAft>
                  <a:spcPts val="1200"/>
                </a:spcAft>
              </a:pP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71332-D854-486E-8773-C5B8A41240C9}"/>
              </a:ext>
            </a:extLst>
          </p:cNvPr>
          <p:cNvGrpSpPr/>
          <p:nvPr/>
        </p:nvGrpSpPr>
        <p:grpSpPr>
          <a:xfrm>
            <a:off x="566986" y="1351296"/>
            <a:ext cx="5940990" cy="4155408"/>
            <a:chOff x="761255" y="1477639"/>
            <a:chExt cx="5940990" cy="36715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19D206-289D-47D2-A485-80B987DEBB73}"/>
                </a:ext>
              </a:extLst>
            </p:cNvPr>
            <p:cNvGrpSpPr/>
            <p:nvPr/>
          </p:nvGrpSpPr>
          <p:grpSpPr>
            <a:xfrm>
              <a:off x="761255" y="1477639"/>
              <a:ext cx="4201065" cy="3385136"/>
              <a:chOff x="790712" y="1736432"/>
              <a:chExt cx="4201065" cy="338513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DA7EF36-DA4E-48A2-BAC3-24091C6894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88" t="37306" r="61528" b="11863"/>
              <a:stretch/>
            </p:blipFill>
            <p:spPr>
              <a:xfrm>
                <a:off x="790712" y="1736432"/>
                <a:ext cx="4201065" cy="3385136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082F57-6B94-4946-9477-FEEFA1AF244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790712" y="1736432"/>
                <a:ext cx="4201065" cy="3385131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98E588-22B7-43D6-A321-239B4A3AE058}"/>
                </a:ext>
              </a:extLst>
            </p:cNvPr>
            <p:cNvSpPr txBox="1"/>
            <p:nvPr/>
          </p:nvSpPr>
          <p:spPr>
            <a:xfrm>
              <a:off x="1042603" y="4819740"/>
              <a:ext cx="5659642" cy="329406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en-US" altLang="ko-KR" sz="12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RandomForestRegressor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52039F-E090-46C9-A58D-3E35CAEC8CDC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RandomForest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예측</a:t>
            </a:r>
            <a:endParaRPr lang="en-US" altLang="ko-KR" sz="20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73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16717-4397-400A-90FB-D99615565D8C}"/>
              </a:ext>
            </a:extLst>
          </p:cNvPr>
          <p:cNvSpPr txBox="1"/>
          <p:nvPr/>
        </p:nvSpPr>
        <p:spPr>
          <a:xfrm>
            <a:off x="11710218" y="6534835"/>
            <a:ext cx="4817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07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577DC9-E3F5-4A9A-BC7E-E09831149C32}"/>
              </a:ext>
            </a:extLst>
          </p:cNvPr>
          <p:cNvGrpSpPr/>
          <p:nvPr/>
        </p:nvGrpSpPr>
        <p:grpSpPr>
          <a:xfrm>
            <a:off x="1046995" y="1250364"/>
            <a:ext cx="11653038" cy="4753713"/>
            <a:chOff x="-631546" y="1474531"/>
            <a:chExt cx="11653038" cy="47537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5D6D0-1499-43EB-9BD8-9A9FACBBA774}"/>
                </a:ext>
              </a:extLst>
            </p:cNvPr>
            <p:cNvSpPr txBox="1"/>
            <p:nvPr/>
          </p:nvSpPr>
          <p:spPr>
            <a:xfrm>
              <a:off x="1684954" y="1474531"/>
              <a:ext cx="5659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&lt;</a:t>
              </a:r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마킹시간에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대한 예측력을 높이기 위한 처리 시도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&gt;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FF837C2-3973-437B-AD4E-E41D4475BC20}"/>
                </a:ext>
              </a:extLst>
            </p:cNvPr>
            <p:cNvGrpSpPr/>
            <p:nvPr/>
          </p:nvGrpSpPr>
          <p:grpSpPr>
            <a:xfrm>
              <a:off x="-631546" y="2338458"/>
              <a:ext cx="11653038" cy="3889786"/>
              <a:chOff x="418026" y="2004503"/>
              <a:chExt cx="11653038" cy="38897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57B81C-A909-46FD-B465-C41449B19358}"/>
                  </a:ext>
                </a:extLst>
              </p:cNvPr>
              <p:cNvSpPr txBox="1"/>
              <p:nvPr/>
            </p:nvSpPr>
            <p:spPr>
              <a:xfrm>
                <a:off x="6411422" y="2007136"/>
                <a:ext cx="565964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2. 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독립변수에 제곱수 조치</a:t>
                </a:r>
                <a:endPara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5FBD253-AC9D-4284-89D1-BB9890925895}"/>
                  </a:ext>
                </a:extLst>
              </p:cNvPr>
              <p:cNvGrpSpPr/>
              <p:nvPr/>
            </p:nvGrpSpPr>
            <p:grpSpPr>
              <a:xfrm>
                <a:off x="418026" y="2004503"/>
                <a:ext cx="9984919" cy="3889786"/>
                <a:chOff x="418026" y="2004503"/>
                <a:chExt cx="9984919" cy="3889786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870A51-DA41-4D36-B2D1-5A51664E7FDF}"/>
                    </a:ext>
                  </a:extLst>
                </p:cNvPr>
                <p:cNvSpPr txBox="1"/>
                <p:nvPr/>
              </p:nvSpPr>
              <p:spPr>
                <a:xfrm>
                  <a:off x="418026" y="4853250"/>
                  <a:ext cx="5659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ctr">
                    <a:spcAft>
                      <a:spcPts val="1200"/>
                    </a:spcAft>
                    <a:buFont typeface="Wingdings" panose="05000000000000000000" pitchFamily="2" charset="2"/>
                    <a:buChar char="§"/>
                  </a:pPr>
                  <a:r>
                    <a:rPr lang="ko-KR" altLang="en-US" sz="1200" dirty="0" err="1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마킹시간과</a:t>
                  </a:r>
                  <a:r>
                    <a:rPr lang="ko-KR" altLang="en-US" sz="12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절단시간의</a:t>
                  </a:r>
                  <a:r>
                    <a:rPr lang="en-US" altLang="ko-KR" sz="12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r>
                    <a:rPr lang="ko-KR" altLang="en-US" sz="12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상관성을 이용</a:t>
                  </a:r>
                  <a:endPara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>
                    <a:spcAft>
                      <a:spcPts val="1200"/>
                    </a:spcAft>
                  </a:pPr>
                  <a:endPara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28BFE91A-6C7D-4D73-97F7-0C5F14CCF4FA}"/>
                    </a:ext>
                  </a:extLst>
                </p:cNvPr>
                <p:cNvGrpSpPr/>
                <p:nvPr/>
              </p:nvGrpSpPr>
              <p:grpSpPr>
                <a:xfrm>
                  <a:off x="1630394" y="2004503"/>
                  <a:ext cx="8772551" cy="3889786"/>
                  <a:chOff x="1630394" y="2004503"/>
                  <a:chExt cx="8772551" cy="3889786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DD0E55E2-CB9C-45B6-B3D2-AB87CCB4D53F}"/>
                      </a:ext>
                    </a:extLst>
                  </p:cNvPr>
                  <p:cNvGrpSpPr/>
                  <p:nvPr/>
                </p:nvGrpSpPr>
                <p:grpSpPr>
                  <a:xfrm>
                    <a:off x="1630394" y="2004503"/>
                    <a:ext cx="7677065" cy="2698562"/>
                    <a:chOff x="1630394" y="2004503"/>
                    <a:chExt cx="7677065" cy="2698562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1C749798-9004-4D38-BA1F-8D546A6B33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2819" y="2004503"/>
                      <a:ext cx="5659642" cy="11695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 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예측한 절단시간을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독립변수로 추가</a:t>
                      </a:r>
                      <a:endParaRPr lang="en-US" altLang="ko-KR" sz="1400" dirty="0">
                        <a:solidFill>
                          <a:srgbClr val="FF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  <p:grpSp>
                  <p:nvGrpSpPr>
                    <p:cNvPr id="4" name="그룹 3">
                      <a:extLst>
                        <a:ext uri="{FF2B5EF4-FFF2-40B4-BE49-F238E27FC236}">
                          <a16:creationId xmlns:a16="http://schemas.microsoft.com/office/drawing/2014/main" id="{4CDC47B1-E65C-4C50-A898-03F8C63235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0394" y="2468651"/>
                      <a:ext cx="3234906" cy="2231386"/>
                      <a:chOff x="693032" y="3187938"/>
                      <a:chExt cx="2116392" cy="2231386"/>
                    </a:xfrm>
                  </p:grpSpPr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5E012856-8C0B-467A-BF84-52F2AE2DE7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3032" y="3187938"/>
                        <a:ext cx="2116392" cy="2231386"/>
                        <a:chOff x="758832" y="3110301"/>
                        <a:chExt cx="2116392" cy="2231386"/>
                      </a:xfrm>
                    </p:grpSpPr>
                    <p:pic>
                      <p:nvPicPr>
                        <p:cNvPr id="23" name="그림 22">
                          <a:extLst>
                            <a:ext uri="{FF2B5EF4-FFF2-40B4-BE49-F238E27FC236}">
                              <a16:creationId xmlns:a16="http://schemas.microsoft.com/office/drawing/2014/main" id="{DB880B42-DE2F-4BE9-B834-6CDF1058A9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/>
                        <a:srcRect l="37523" t="45031" r="47712" b="30441"/>
                        <a:stretch/>
                      </p:blipFill>
                      <p:spPr>
                        <a:xfrm>
                          <a:off x="758832" y="3110301"/>
                          <a:ext cx="2116392" cy="223138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4" name="직사각형 23">
                          <a:extLst>
                            <a:ext uri="{FF2B5EF4-FFF2-40B4-BE49-F238E27FC236}">
                              <a16:creationId xmlns:a16="http://schemas.microsoft.com/office/drawing/2014/main" id="{DE812A5F-2F53-4DF9-BA8F-5299A38D2BFD}"/>
                            </a:ext>
                          </a:extLst>
                        </p:cNvPr>
                        <p:cNvSpPr/>
                        <p:nvPr>
                          <p:custDataLst>
                            <p:tags r:id="rId4"/>
                          </p:custDataLst>
                        </p:nvPr>
                      </p:nvSpPr>
                      <p:spPr>
                        <a:xfrm>
                          <a:off x="758832" y="3110301"/>
                          <a:ext cx="2116392" cy="223138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AE314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25" name="직사각형 24">
                        <a:extLst>
                          <a:ext uri="{FF2B5EF4-FFF2-40B4-BE49-F238E27FC236}">
                            <a16:creationId xmlns:a16="http://schemas.microsoft.com/office/drawing/2014/main" id="{B0EAA2F9-47A5-425D-9DA9-64BD83F6C397}"/>
                          </a:ext>
                        </a:extLst>
                      </p:cNvPr>
                      <p:cNvSpPr/>
                      <p:nvPr>
                        <p:custDataLst>
                          <p:tags r:id="rId2"/>
                        </p:custDataLst>
                      </p:nvPr>
                    </p:nvSpPr>
                    <p:spPr>
                      <a:xfrm>
                        <a:off x="968215" y="5083736"/>
                        <a:ext cx="894360" cy="33558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AE314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26" name="직사각형 25">
                        <a:extLst>
                          <a:ext uri="{FF2B5EF4-FFF2-40B4-BE49-F238E27FC236}">
                            <a16:creationId xmlns:a16="http://schemas.microsoft.com/office/drawing/2014/main" id="{F2B95676-ED70-40A4-AA71-725BDDC02615}"/>
                          </a:ext>
                        </a:extLst>
                      </p:cNvPr>
                      <p:cNvSpPr/>
                      <p:nvPr>
                        <p:custDataLst>
                          <p:tags r:id="rId3"/>
                        </p:custDataLst>
                      </p:nvPr>
                    </p:nvSpPr>
                    <p:spPr>
                      <a:xfrm>
                        <a:off x="1862574" y="4748149"/>
                        <a:ext cx="938224" cy="33558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AE314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" name="그림 5">
                      <a:extLst>
                        <a:ext uri="{FF2B5EF4-FFF2-40B4-BE49-F238E27FC236}">
                          <a16:creationId xmlns:a16="http://schemas.microsoft.com/office/drawing/2014/main" id="{849704D1-45FF-4EC5-A460-13EE8B031A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963391" y="2468651"/>
                      <a:ext cx="3344068" cy="22313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35865023-B553-4DCA-8AD2-B0AF98967DB9}"/>
                        </a:ext>
                      </a:extLst>
                    </p:cNvPr>
                    <p:cNvSpPr/>
                    <p:nvPr>
                      <p:custDataLst>
                        <p:tags r:id="rId1"/>
                      </p:custDataLst>
                    </p:nvPr>
                  </p:nvSpPr>
                  <p:spPr>
                    <a:xfrm>
                      <a:off x="5963391" y="2471680"/>
                      <a:ext cx="3344067" cy="2231385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AE314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4DC7101-B7AE-4BBF-A36D-CFE1DD045DC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3303" y="4847849"/>
                    <a:ext cx="5659642" cy="1046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 algn="ctr">
                      <a:spcAft>
                        <a:spcPts val="1200"/>
                      </a:spcAft>
                      <a:buFont typeface="Wingdings" panose="05000000000000000000" pitchFamily="2" charset="2"/>
                      <a:buChar char="§"/>
                    </a:pPr>
                    <a:r>
                      <a: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절단길이와 </a:t>
                    </a:r>
                    <a:r>
                      <a:rPr lang="ko-KR" altLang="en-US" sz="1200" dirty="0" err="1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마킹시간</a:t>
                    </a:r>
                    <a:r>
                      <a: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 </a:t>
                    </a:r>
                    <a:r>
                      <a: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plot </a:t>
                    </a:r>
                    <a:r>
                      <a: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결과 </a:t>
                    </a:r>
                    <a:r>
                      <a: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2</a:t>
                    </a:r>
                    <a:r>
                      <a:rPr lang="ko-KR" altLang="en-US" sz="1200" dirty="0" err="1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차식이</a:t>
                    </a:r>
                    <a:r>
                      <a: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 예상되므로 </a:t>
                    </a:r>
                    <a:endParaRPr lang="en-US" altLang="ko-KR" sz="12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-&gt; x</a:t>
                    </a:r>
                    <a:r>
                      <a:rPr lang="ko-KR" altLang="en-US" sz="1200" dirty="0" err="1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축값의</a:t>
                    </a:r>
                    <a:r>
                      <a: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rPr>
                      <a:t> 차원을 높여 선형성 유도</a:t>
                    </a:r>
                    <a:endParaRPr lang="en-US" altLang="ko-KR" sz="12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  <a:p>
                    <a:pPr>
                      <a:spcAft>
                        <a:spcPts val="1200"/>
                      </a:spcAft>
                    </a:pPr>
                    <a:endParaRPr lang="en-US" altLang="ko-KR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</p:grpSp>
          </p:grp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06BA18D-94C5-407D-93E0-3F4C83EC9C5B}"/>
              </a:ext>
            </a:extLst>
          </p:cNvPr>
          <p:cNvSpPr txBox="1"/>
          <p:nvPr/>
        </p:nvSpPr>
        <p:spPr>
          <a:xfrm>
            <a:off x="141083" y="79080"/>
            <a:ext cx="869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RandomForest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예측</a:t>
            </a:r>
            <a:endParaRPr lang="en-US" altLang="ko-KR" sz="20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8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47F8D-A4E0-4EE0-BB38-99BD088D4A39}"/>
              </a:ext>
            </a:extLst>
          </p:cNvPr>
          <p:cNvCxnSpPr>
            <a:cxnSpLocks/>
          </p:cNvCxnSpPr>
          <p:nvPr/>
        </p:nvCxnSpPr>
        <p:spPr>
          <a:xfrm>
            <a:off x="0" y="60230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16717-4397-400A-90FB-D99615565D8C}"/>
              </a:ext>
            </a:extLst>
          </p:cNvPr>
          <p:cNvSpPr txBox="1"/>
          <p:nvPr/>
        </p:nvSpPr>
        <p:spPr>
          <a:xfrm>
            <a:off x="11710218" y="6534835"/>
            <a:ext cx="4817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07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A83C5-9EBB-47B8-BB39-C54C92240FAE}"/>
              </a:ext>
            </a:extLst>
          </p:cNvPr>
          <p:cNvSpPr txBox="1"/>
          <p:nvPr/>
        </p:nvSpPr>
        <p:spPr>
          <a:xfrm>
            <a:off x="141083" y="79080"/>
            <a:ext cx="1141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</a:t>
            </a:r>
            <a:r>
              <a:rPr lang="en-US" altLang="ko-KR" sz="28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RandomForest,LightGBM</a:t>
            </a:r>
            <a:r>
              <a:rPr lang="en-US" altLang="ko-KR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마킹시간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예측 성능 비교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618614-B827-4234-840F-95C98A32CFA8}"/>
              </a:ext>
            </a:extLst>
          </p:cNvPr>
          <p:cNvGrpSpPr/>
          <p:nvPr/>
        </p:nvGrpSpPr>
        <p:grpSpPr>
          <a:xfrm>
            <a:off x="6453447" y="4813135"/>
            <a:ext cx="5660101" cy="1721700"/>
            <a:chOff x="-413145" y="996674"/>
            <a:chExt cx="6695331" cy="222968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13E2CE-B7F2-4CD7-9798-E0DB1D86EA48}"/>
                </a:ext>
              </a:extLst>
            </p:cNvPr>
            <p:cNvGrpSpPr/>
            <p:nvPr/>
          </p:nvGrpSpPr>
          <p:grpSpPr>
            <a:xfrm>
              <a:off x="987748" y="996674"/>
              <a:ext cx="3556872" cy="1800913"/>
              <a:chOff x="1368344" y="2446881"/>
              <a:chExt cx="3006666" cy="1800913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881CBD8-866E-4A37-ADC2-82A40DD40A1F}"/>
                  </a:ext>
                </a:extLst>
              </p:cNvPr>
              <p:cNvGrpSpPr/>
              <p:nvPr/>
            </p:nvGrpSpPr>
            <p:grpSpPr>
              <a:xfrm>
                <a:off x="1368344" y="2446881"/>
                <a:ext cx="3006666" cy="1800913"/>
                <a:chOff x="1368344" y="2446881"/>
                <a:chExt cx="3006666" cy="1800913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0EDC704B-D8D3-44D1-996F-7CB749C5064A}"/>
                    </a:ext>
                  </a:extLst>
                </p:cNvPr>
                <p:cNvGrpSpPr/>
                <p:nvPr/>
              </p:nvGrpSpPr>
              <p:grpSpPr>
                <a:xfrm>
                  <a:off x="1368344" y="2446881"/>
                  <a:ext cx="3006666" cy="1800913"/>
                  <a:chOff x="1187829" y="2446880"/>
                  <a:chExt cx="3006666" cy="1800913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30886854-99AF-48B3-A0DA-983FBB69DF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7829" y="3270165"/>
                    <a:ext cx="3006666" cy="977628"/>
                  </a:xfrm>
                  <a:prstGeom prst="rect">
                    <a:avLst/>
                  </a:prstGeom>
                </p:spPr>
              </p:pic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63043F01-C667-4AFC-956D-13711A7ADCF1}"/>
                      </a:ext>
                    </a:extLst>
                  </p:cNvPr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1187829" y="2446880"/>
                    <a:ext cx="3006666" cy="1800913"/>
                  </a:xfrm>
                  <a:prstGeom prst="rect">
                    <a:avLst/>
                  </a:prstGeom>
                  <a:noFill/>
                  <a:ln w="28575">
                    <a:solidFill>
                      <a:srgbClr val="AE314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CE1FEC17-30F3-4945-A316-92D2B27C6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09350" y="2478952"/>
                  <a:ext cx="2940491" cy="791214"/>
                </a:xfrm>
                <a:prstGeom prst="rect">
                  <a:avLst/>
                </a:prstGeom>
              </p:spPr>
            </p:pic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1D3ED8D-D11A-4AF3-8CC6-C43908A55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344" y="3270166"/>
                <a:ext cx="3006666" cy="0"/>
              </a:xfrm>
              <a:prstGeom prst="line">
                <a:avLst/>
              </a:prstGeom>
              <a:ln w="19050">
                <a:solidFill>
                  <a:srgbClr val="AE31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9B5CD6-EF77-4926-ACE0-670F864418F7}"/>
                </a:ext>
              </a:extLst>
            </p:cNvPr>
            <p:cNvSpPr txBox="1"/>
            <p:nvPr/>
          </p:nvSpPr>
          <p:spPr>
            <a:xfrm>
              <a:off x="-413145" y="2829658"/>
              <a:ext cx="6695331" cy="396703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feature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engineering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세제곱수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적용 및 예측절단시간 입력변수 추가조치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18B8AA7-25E0-4C5C-B844-E0AF2E509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6" y="1038650"/>
            <a:ext cx="4424362" cy="2388872"/>
          </a:xfrm>
          <a:prstGeom prst="rect">
            <a:avLst/>
          </a:prstGeom>
          <a:ln w="28575">
            <a:solidFill>
              <a:srgbClr val="AE314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76878D-2B67-46CA-A8E8-A53F9018E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172" y="1038650"/>
            <a:ext cx="4424361" cy="2390350"/>
          </a:xfrm>
          <a:prstGeom prst="rect">
            <a:avLst/>
          </a:prstGeom>
          <a:ln w="28575">
            <a:solidFill>
              <a:srgbClr val="AE314E"/>
            </a:solidFill>
          </a:ln>
        </p:spPr>
      </p:pic>
      <p:graphicFrame>
        <p:nvGraphicFramePr>
          <p:cNvPr id="30" name="표 9">
            <a:extLst>
              <a:ext uri="{FF2B5EF4-FFF2-40B4-BE49-F238E27FC236}">
                <a16:creationId xmlns:a16="http://schemas.microsoft.com/office/drawing/2014/main" id="{9BCAADF6-9E36-4865-A711-9586A232F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74736"/>
              </p:ext>
            </p:extLst>
          </p:nvPr>
        </p:nvGraphicFramePr>
        <p:xfrm>
          <a:off x="456626" y="3707867"/>
          <a:ext cx="6311568" cy="2970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856">
                  <a:extLst>
                    <a:ext uri="{9D8B030D-6E8A-4147-A177-3AD203B41FA5}">
                      <a16:colId xmlns:a16="http://schemas.microsoft.com/office/drawing/2014/main" val="1243212350"/>
                    </a:ext>
                  </a:extLst>
                </a:gridCol>
                <a:gridCol w="2103856">
                  <a:extLst>
                    <a:ext uri="{9D8B030D-6E8A-4147-A177-3AD203B41FA5}">
                      <a16:colId xmlns:a16="http://schemas.microsoft.com/office/drawing/2014/main" val="1784532058"/>
                    </a:ext>
                  </a:extLst>
                </a:gridCol>
                <a:gridCol w="2103856">
                  <a:extLst>
                    <a:ext uri="{9D8B030D-6E8A-4147-A177-3AD203B41FA5}">
                      <a16:colId xmlns:a16="http://schemas.microsoft.com/office/drawing/2014/main" val="1203259968"/>
                    </a:ext>
                  </a:extLst>
                </a:gridCol>
              </a:tblGrid>
              <a:tr h="99016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RandomForest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LightGBM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16469"/>
                  </a:ext>
                </a:extLst>
              </a:tr>
              <a:tr h="99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학습률</a:t>
                      </a:r>
                      <a:endParaRPr lang="ko-KR" altLang="en-US" sz="18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96.66 %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78.83 %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374701"/>
                  </a:ext>
                </a:extLst>
              </a:tr>
              <a:tr h="99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설명분산점수</a:t>
                      </a:r>
                      <a:r>
                        <a:rPr lang="en-US" altLang="ko-KR" sz="1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score</a:t>
                      </a:r>
                      <a:endParaRPr lang="ko-KR" altLang="en-US" sz="18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67.97 %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62.34 %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2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964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8">
            <a:extLst>
              <a:ext uri="{FF2B5EF4-FFF2-40B4-BE49-F238E27FC236}">
                <a16:creationId xmlns:a16="http://schemas.microsoft.com/office/drawing/2014/main" id="{AF7EA733-B1B8-40B7-9546-932EF55959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2010991" y="8"/>
            <a:ext cx="5553635" cy="826437"/>
          </a:xfrm>
          <a:prstGeom prst="homePlate">
            <a:avLst/>
          </a:pr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오각형 9">
            <a:extLst>
              <a:ext uri="{FF2B5EF4-FFF2-40B4-BE49-F238E27FC236}">
                <a16:creationId xmlns:a16="http://schemas.microsoft.com/office/drawing/2014/main" id="{588F6AE9-9FC5-4571-94D0-AB090F3F80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3180178" y="4"/>
            <a:ext cx="4384448" cy="826437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오각형 10">
            <a:extLst>
              <a:ext uri="{FF2B5EF4-FFF2-40B4-BE49-F238E27FC236}">
                <a16:creationId xmlns:a16="http://schemas.microsoft.com/office/drawing/2014/main" id="{FCD8BD68-DD85-47E0-BDAE-F2527921E30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4078823" y="0"/>
            <a:ext cx="3485803" cy="826437"/>
          </a:xfrm>
          <a:prstGeom prst="homePlate">
            <a:avLst/>
          </a:pr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BF39B8-A24F-4506-80E9-A49FCAACBCB2}"/>
              </a:ext>
            </a:extLst>
          </p:cNvPr>
          <p:cNvGrpSpPr/>
          <p:nvPr/>
        </p:nvGrpSpPr>
        <p:grpSpPr>
          <a:xfrm>
            <a:off x="4528146" y="0"/>
            <a:ext cx="5553635" cy="826441"/>
            <a:chOff x="40341" y="-4"/>
            <a:chExt cx="3576918" cy="826441"/>
          </a:xfrm>
        </p:grpSpPr>
        <p:sp>
          <p:nvSpPr>
            <p:cNvPr id="6" name="오각형 8">
              <a:extLst>
                <a:ext uri="{FF2B5EF4-FFF2-40B4-BE49-F238E27FC236}">
                  <a16:creationId xmlns:a16="http://schemas.microsoft.com/office/drawing/2014/main" id="{BF2FA6B1-5089-408B-90C5-635DBF5360E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0341" y="-4"/>
              <a:ext cx="3576918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오각형 9">
              <a:extLst>
                <a:ext uri="{FF2B5EF4-FFF2-40B4-BE49-F238E27FC236}">
                  <a16:creationId xmlns:a16="http://schemas.microsoft.com/office/drawing/2014/main" id="{738DCFB3-ADCB-40A0-9AAB-136F27A408C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0341" y="-2"/>
              <a:ext cx="2823882" cy="826437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" name="오각형 10">
              <a:extLst>
                <a:ext uri="{FF2B5EF4-FFF2-40B4-BE49-F238E27FC236}">
                  <a16:creationId xmlns:a16="http://schemas.microsoft.com/office/drawing/2014/main" id="{1BCA590B-4A46-43EB-BF1F-679773216C65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40341" y="0"/>
              <a:ext cx="2245094" cy="826437"/>
            </a:xfrm>
            <a:prstGeom prst="homePlate">
              <a:avLst/>
            </a:prstGeom>
            <a:solidFill>
              <a:srgbClr val="AE31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5C9973-FA7F-435C-B6CF-68EB1898272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07581" y="151604"/>
              <a:ext cx="17316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문제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풀이 종합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50630C-93CA-47E7-B735-FE1004C47C1E}"/>
              </a:ext>
            </a:extLst>
          </p:cNvPr>
          <p:cNvSpPr txBox="1"/>
          <p:nvPr/>
        </p:nvSpPr>
        <p:spPr>
          <a:xfrm>
            <a:off x="4224898" y="1899138"/>
            <a:ext cx="756475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상관관계 </a:t>
            </a:r>
            <a:r>
              <a:rPr lang="ko-KR" altLang="en-US" dirty="0" err="1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결과기반하여</a:t>
            </a: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예측값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별 입력변수 결정</a:t>
            </a:r>
          </a:p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en-US" altLang="ko-KR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en-US" altLang="ko-KR" dirty="0" err="1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Anova</a:t>
            </a:r>
            <a:r>
              <a:rPr lang="en-US" altLang="ko-KR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r>
              <a:rPr lang="ko-KR" altLang="en-US" dirty="0" err="1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결과기반하여</a:t>
            </a: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범주형 데이터 입력변수 투입 결정</a:t>
            </a:r>
          </a:p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r>
              <a:rPr lang="en-US" altLang="ko-KR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앙상블 기법의 장점을 고려하여</a:t>
            </a:r>
            <a:endParaRPr lang="en-US" altLang="ko-KR" dirty="0">
              <a:solidFill>
                <a:srgbClr val="AE314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RandomForest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LightGBM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비교모델 선정</a:t>
            </a:r>
          </a:p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성능비교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결과기반하여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예측값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별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testdata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비율 선정</a:t>
            </a:r>
          </a:p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마킹시간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예측력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높이기위하여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'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마킹길이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' '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절단길이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 </a:t>
            </a:r>
          </a:p>
          <a:p>
            <a:pPr algn="ctr">
              <a:spcAft>
                <a:spcPts val="1200"/>
              </a:spcAft>
            </a:pPr>
            <a:r>
              <a:rPr lang="ko-KR" altLang="en-US" dirty="0">
                <a:solidFill>
                  <a:srgbClr val="AE314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세제곱 조치로 선형성 유도</a:t>
            </a:r>
          </a:p>
          <a:p>
            <a:pPr algn="ctr">
              <a:spcAft>
                <a:spcPts val="1200"/>
              </a:spcAft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6.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하이퍼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파라미터 조율해 나가며 모델선정 및 결과산출</a:t>
            </a:r>
          </a:p>
          <a:p>
            <a:pPr algn="ctr">
              <a:spcAft>
                <a:spcPts val="1200"/>
              </a:spcAft>
            </a:pPr>
            <a:endParaRPr lang="en-US" altLang="ko-KR" dirty="0">
              <a:solidFill>
                <a:schemeClr val="accent5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E6A35E-D9E4-49EA-879C-47B60C8B6A8F}"/>
              </a:ext>
            </a:extLst>
          </p:cNvPr>
          <p:cNvGrpSpPr/>
          <p:nvPr/>
        </p:nvGrpSpPr>
        <p:grpSpPr>
          <a:xfrm>
            <a:off x="409397" y="1290978"/>
            <a:ext cx="3771306" cy="5380826"/>
            <a:chOff x="212866" y="1154009"/>
            <a:chExt cx="3771306" cy="53808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ADA9D2-8726-44F9-8864-4C3CA09F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866" y="1154009"/>
              <a:ext cx="3688217" cy="5032751"/>
            </a:xfrm>
            <a:prstGeom prst="rect">
              <a:avLst/>
            </a:prstGeom>
            <a:ln w="28575">
              <a:solidFill>
                <a:srgbClr val="AE314E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C7712-3DAC-4263-A10C-A3AC28ACD6BA}"/>
                </a:ext>
              </a:extLst>
            </p:cNvPr>
            <p:cNvSpPr txBox="1"/>
            <p:nvPr/>
          </p:nvSpPr>
          <p:spPr>
            <a:xfrm>
              <a:off x="2629496" y="6228512"/>
              <a:ext cx="1354676" cy="306323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최종예측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csv &gt;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32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CDA62C-89AF-4C8D-BF01-22DA5E27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8" t="17126" r="29804" b="21073"/>
          <a:stretch/>
        </p:blipFill>
        <p:spPr>
          <a:xfrm>
            <a:off x="765109" y="1785933"/>
            <a:ext cx="3150757" cy="3286134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91882-05E9-4915-80B3-1F93FA8717F8}"/>
              </a:ext>
            </a:extLst>
          </p:cNvPr>
          <p:cNvSpPr txBox="1"/>
          <p:nvPr/>
        </p:nvSpPr>
        <p:spPr>
          <a:xfrm>
            <a:off x="4872022" y="1890117"/>
            <a:ext cx="66697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산업공학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[Industrial Engineering]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생산관리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품질관리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공정 계획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스케쥴링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생산시스템 연구 등 제조 기업이 필요로 하는 넓은 영역에서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최적화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관련된 연구를 수행하는 공학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아직 많은 대학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많은 기업의 최적화 업무는 기존의 수리 계획법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생산 관리 기법에 한정 되어있음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방대한 데이터를 기반으로 기계학습 모델을 도입하여 기존 산업공학이 목표했던 최적화와 생산성 향상 면에서 더 큰 비약을 확인할 수 있으리라 생각함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5779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00A16B-0F39-4793-96AC-BC204642B7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75944-F4B8-4FF2-BDA2-86235CCC9181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문제 </a:t>
            </a: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3049B-C7D7-4D8B-8BFD-5DB1B9C3F1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56370" y="3429000"/>
            <a:ext cx="2879314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배치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3311396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파악한 공정 정보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3932-FBA6-4AE4-9D3A-6B9A56A17414}"/>
              </a:ext>
            </a:extLst>
          </p:cNvPr>
          <p:cNvSpPr txBox="1"/>
          <p:nvPr/>
        </p:nvSpPr>
        <p:spPr>
          <a:xfrm>
            <a:off x="664180" y="933384"/>
            <a:ext cx="10863640" cy="1384995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작업장과 절단장비에 대한 정보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개가 존재하며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장비는 총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29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절단 장비는 특정 작업장 내에 최소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~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개까지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고정되어있다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절단 장비가 작업장에 어떻게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고정되어있는지는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다음과 같다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516787C-AA45-442C-8913-558430E44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71548"/>
              </p:ext>
            </p:extLst>
          </p:nvPr>
        </p:nvGraphicFramePr>
        <p:xfrm>
          <a:off x="836457" y="2573240"/>
          <a:ext cx="10560886" cy="3606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7372">
                  <a:extLst>
                    <a:ext uri="{9D8B030D-6E8A-4147-A177-3AD203B41FA5}">
                      <a16:colId xmlns:a16="http://schemas.microsoft.com/office/drawing/2014/main" val="1848319234"/>
                    </a:ext>
                  </a:extLst>
                </a:gridCol>
                <a:gridCol w="2547838">
                  <a:extLst>
                    <a:ext uri="{9D8B030D-6E8A-4147-A177-3AD203B41FA5}">
                      <a16:colId xmlns:a16="http://schemas.microsoft.com/office/drawing/2014/main" val="3903325260"/>
                    </a:ext>
                  </a:extLst>
                </a:gridCol>
                <a:gridCol w="2547838">
                  <a:extLst>
                    <a:ext uri="{9D8B030D-6E8A-4147-A177-3AD203B41FA5}">
                      <a16:colId xmlns:a16="http://schemas.microsoft.com/office/drawing/2014/main" val="3810762923"/>
                    </a:ext>
                  </a:extLst>
                </a:gridCol>
                <a:gridCol w="2547838">
                  <a:extLst>
                    <a:ext uri="{9D8B030D-6E8A-4147-A177-3AD203B41FA5}">
                      <a16:colId xmlns:a16="http://schemas.microsoft.com/office/drawing/2014/main" val="1367686494"/>
                    </a:ext>
                  </a:extLst>
                </a:gridCol>
              </a:tblGrid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Working Room </a:t>
                      </a:r>
                      <a:r>
                        <a:rPr lang="en-US" sz="16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(WR)</a:t>
                      </a:r>
                      <a:endParaRPr 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12469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WR-14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38130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96304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26042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42525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128376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34501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88545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WR-27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MC-273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14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930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파악한 공정 정보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3932-FBA6-4AE4-9D3A-6B9A56A17414}"/>
              </a:ext>
            </a:extLst>
          </p:cNvPr>
          <p:cNvSpPr txBox="1"/>
          <p:nvPr/>
        </p:nvSpPr>
        <p:spPr>
          <a:xfrm>
            <a:off x="933602" y="3766330"/>
            <a:ext cx="10863640" cy="1631216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설계를 위한 가정 사항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하루 작업 시간은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시간으로 가정한다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대가 하루에 작업할 수 있는 시간은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480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28,800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29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대의 절단장비가 작업할 수 있는 시간의 총합은 하루에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29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232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480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29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13,920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28,800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29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835,200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A5D0C24-6C07-4FED-AF9F-2A2D8BF01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41959"/>
              </p:ext>
            </p:extLst>
          </p:nvPr>
        </p:nvGraphicFramePr>
        <p:xfrm>
          <a:off x="1146700" y="1608743"/>
          <a:ext cx="9898601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80420">
                  <a:extLst>
                    <a:ext uri="{9D8B030D-6E8A-4147-A177-3AD203B41FA5}">
                      <a16:colId xmlns:a16="http://schemas.microsoft.com/office/drawing/2014/main" val="1848319234"/>
                    </a:ext>
                  </a:extLst>
                </a:gridCol>
                <a:gridCol w="2472727">
                  <a:extLst>
                    <a:ext uri="{9D8B030D-6E8A-4147-A177-3AD203B41FA5}">
                      <a16:colId xmlns:a16="http://schemas.microsoft.com/office/drawing/2014/main" val="3903325260"/>
                    </a:ext>
                  </a:extLst>
                </a:gridCol>
                <a:gridCol w="2472727">
                  <a:extLst>
                    <a:ext uri="{9D8B030D-6E8A-4147-A177-3AD203B41FA5}">
                      <a16:colId xmlns:a16="http://schemas.microsoft.com/office/drawing/2014/main" val="3810762923"/>
                    </a:ext>
                  </a:extLst>
                </a:gridCol>
                <a:gridCol w="2472727">
                  <a:extLst>
                    <a:ext uri="{9D8B030D-6E8A-4147-A177-3AD203B41FA5}">
                      <a16:colId xmlns:a16="http://schemas.microsoft.com/office/drawing/2014/main" val="1367686494"/>
                    </a:ext>
                  </a:extLst>
                </a:gridCol>
              </a:tblGrid>
              <a:tr h="335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Working Room </a:t>
                      </a:r>
                      <a:r>
                        <a:rPr lang="en-US" sz="16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(WR)</a:t>
                      </a:r>
                      <a:endParaRPr 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Machine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12469"/>
                  </a:ext>
                </a:extLst>
              </a:tr>
              <a:tr h="1966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WR-91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38130"/>
                  </a:ext>
                </a:extLst>
              </a:tr>
              <a:tr h="1966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WR-92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96304"/>
                  </a:ext>
                </a:extLst>
              </a:tr>
              <a:tr h="1966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WR-96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26042"/>
                  </a:ext>
                </a:extLst>
              </a:tr>
              <a:tr h="1966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WR-97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MC-974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42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443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배정 알고리즘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3932-FBA6-4AE4-9D3A-6B9A56A17414}"/>
              </a:ext>
            </a:extLst>
          </p:cNvPr>
          <p:cNvSpPr txBox="1"/>
          <p:nvPr/>
        </p:nvSpPr>
        <p:spPr>
          <a:xfrm>
            <a:off x="664180" y="1213008"/>
            <a:ext cx="10863640" cy="443198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설계 목표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하루 작업 시간은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시간으로 가정하고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근무나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유휴 시간 없이 작업을 절단장비에 배정하는 것을 목표로 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설계 옵션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배정할 작업은 랜덤으로 선택한다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시간이 가장 짧은 작업을 우선 배정한다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시간이 가장 긴 작업을 우선 배정한다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설계 원리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작업을 배정하는 절단 장비는 남은 작업시간 허용치가 가장 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(Maximum Remaining Time Slot)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장비이다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배정할 작업의 작업시간이 모든 절단장비의 남은 작업시간 허용치의 평균보다 커지는 경우 배정을 중단한다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745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배정 알고리즘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3932-FBA6-4AE4-9D3A-6B9A56A17414}"/>
              </a:ext>
            </a:extLst>
          </p:cNvPr>
          <p:cNvSpPr txBox="1"/>
          <p:nvPr/>
        </p:nvSpPr>
        <p:spPr>
          <a:xfrm>
            <a:off x="4012866" y="1720840"/>
            <a:ext cx="7667020" cy="4216539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설명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데이터를 불러온다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남은 작업 시간 허용치가 가장 큰 절단장비를 선택한다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작업시간이 존재하는 작업을 찾는다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작업이 완료된 작업은 작업시간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0)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선택된 작업을 선택된 절단장비에 배정한다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배정할 작업이 여전히 남아있는지 판단한다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배정할 작업이 남아있지 않다면 알고리즘 종료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배정할 작업이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남아있다면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모든 절단장비의 남은 작업 시간 허용치 평균과 배정할 작업의 작업시간을 비교하는 계산을 진행한다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알고리즘의 작동 예시는 다음 페이지부터 설명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F71D41-4862-4D16-B4D0-9F410A6C0883}"/>
              </a:ext>
            </a:extLst>
          </p:cNvPr>
          <p:cNvGrpSpPr/>
          <p:nvPr/>
        </p:nvGrpSpPr>
        <p:grpSpPr>
          <a:xfrm>
            <a:off x="735634" y="886821"/>
            <a:ext cx="2335428" cy="5598159"/>
            <a:chOff x="786434" y="754741"/>
            <a:chExt cx="2335428" cy="5598159"/>
          </a:xfrm>
        </p:grpSpPr>
        <p:pic>
          <p:nvPicPr>
            <p:cNvPr id="8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441EC257-2FF0-4C1D-8B5D-EDE5C872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EFE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34" y="754741"/>
              <a:ext cx="2335428" cy="5598159"/>
            </a:xfrm>
            <a:prstGeom prst="rect">
              <a:avLst/>
            </a:prstGeom>
          </p:spPr>
        </p:pic>
        <p:sp>
          <p:nvSpPr>
            <p:cNvPr id="9" name="Rectangle 33">
              <a:extLst>
                <a:ext uri="{FF2B5EF4-FFF2-40B4-BE49-F238E27FC236}">
                  <a16:creationId xmlns:a16="http://schemas.microsoft.com/office/drawing/2014/main" id="{A3B7CF97-B821-4E60-8372-7CAA5FA48AC7}"/>
                </a:ext>
              </a:extLst>
            </p:cNvPr>
            <p:cNvSpPr/>
            <p:nvPr/>
          </p:nvSpPr>
          <p:spPr>
            <a:xfrm>
              <a:off x="1581113" y="1583735"/>
              <a:ext cx="957767" cy="554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45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배정 알고리즘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801C0-AD33-4A6D-A6EF-4FEFF86E1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3" y="753224"/>
            <a:ext cx="9259204" cy="61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3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배정 알고리즘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9C341A-FC54-412E-A996-55F594679D23}"/>
              </a:ext>
            </a:extLst>
          </p:cNvPr>
          <p:cNvGrpSpPr/>
          <p:nvPr/>
        </p:nvGrpSpPr>
        <p:grpSpPr>
          <a:xfrm>
            <a:off x="1827296" y="918575"/>
            <a:ext cx="9978261" cy="5939425"/>
            <a:chOff x="2036831" y="1012797"/>
            <a:chExt cx="8831321" cy="5512100"/>
          </a:xfrm>
        </p:grpSpPr>
        <p:cxnSp>
          <p:nvCxnSpPr>
            <p:cNvPr id="6" name="Straight Connector 6">
              <a:extLst>
                <a:ext uri="{FF2B5EF4-FFF2-40B4-BE49-F238E27FC236}">
                  <a16:creationId xmlns:a16="http://schemas.microsoft.com/office/drawing/2014/main" id="{3C8BC975-F03A-416E-88BC-D8A42C73A4E4}"/>
                </a:ext>
              </a:extLst>
            </p:cNvPr>
            <p:cNvCxnSpPr/>
            <p:nvPr/>
          </p:nvCxnSpPr>
          <p:spPr>
            <a:xfrm>
              <a:off x="2913321" y="1820713"/>
              <a:ext cx="0" cy="376023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7">
              <a:extLst>
                <a:ext uri="{FF2B5EF4-FFF2-40B4-BE49-F238E27FC236}">
                  <a16:creationId xmlns:a16="http://schemas.microsoft.com/office/drawing/2014/main" id="{D96BD2BB-4980-47AA-9D65-DFF7E705D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5570743"/>
              <a:ext cx="54864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8677FC1-21B7-4FD0-9E47-936BEA547B13}"/>
                </a:ext>
              </a:extLst>
            </p:cNvPr>
            <p:cNvSpPr/>
            <p:nvPr/>
          </p:nvSpPr>
          <p:spPr>
            <a:xfrm>
              <a:off x="2036831" y="1970546"/>
              <a:ext cx="745724" cy="3639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MC-141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CFF3E79-1F13-49A6-A2F1-5A47D2F8A837}"/>
                </a:ext>
              </a:extLst>
            </p:cNvPr>
            <p:cNvSpPr/>
            <p:nvPr/>
          </p:nvSpPr>
          <p:spPr>
            <a:xfrm>
              <a:off x="2036831" y="2645756"/>
              <a:ext cx="745724" cy="3639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MC-142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7F299EDA-5A24-4D1C-AF55-A64B93A3BEC5}"/>
                </a:ext>
              </a:extLst>
            </p:cNvPr>
            <p:cNvSpPr/>
            <p:nvPr/>
          </p:nvSpPr>
          <p:spPr>
            <a:xfrm>
              <a:off x="2036831" y="3320966"/>
              <a:ext cx="745724" cy="3639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MC-211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2DD5F9F7-7E4C-4A3E-8C80-C5DB3A96DF4C}"/>
                </a:ext>
              </a:extLst>
            </p:cNvPr>
            <p:cNvSpPr/>
            <p:nvPr/>
          </p:nvSpPr>
          <p:spPr>
            <a:xfrm>
              <a:off x="2036831" y="3996176"/>
              <a:ext cx="745724" cy="3639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MC-212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A95B9727-9F8A-4D4E-B2F6-7967D57E4CDE}"/>
                </a:ext>
              </a:extLst>
            </p:cNvPr>
            <p:cNvSpPr/>
            <p:nvPr/>
          </p:nvSpPr>
          <p:spPr>
            <a:xfrm>
              <a:off x="2121527" y="5671289"/>
              <a:ext cx="661028" cy="363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Time Window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535FECC6-BD0C-4529-A11F-1892EAAAF02F}"/>
                </a:ext>
              </a:extLst>
            </p:cNvPr>
            <p:cNvSpPr/>
            <p:nvPr/>
          </p:nvSpPr>
          <p:spPr>
            <a:xfrm>
              <a:off x="2036831" y="4671386"/>
              <a:ext cx="745724" cy="3639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MC-213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44DA996F-C21C-40F5-8171-0C27E319293A}"/>
                </a:ext>
              </a:extLst>
            </p:cNvPr>
            <p:cNvSpPr/>
            <p:nvPr/>
          </p:nvSpPr>
          <p:spPr>
            <a:xfrm>
              <a:off x="2742247" y="5671288"/>
              <a:ext cx="342148" cy="363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B6E1B6F9-5561-4C32-9A36-C338486BD6A5}"/>
                </a:ext>
              </a:extLst>
            </p:cNvPr>
            <p:cNvSpPr/>
            <p:nvPr/>
          </p:nvSpPr>
          <p:spPr>
            <a:xfrm>
              <a:off x="8069207" y="5652286"/>
              <a:ext cx="661028" cy="363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28,800</a:t>
              </a:r>
            </a:p>
          </p:txBody>
        </p:sp>
        <p:sp>
          <p:nvSpPr>
            <p:cNvPr id="16" name="Rectangle 22">
              <a:extLst>
                <a:ext uri="{FF2B5EF4-FFF2-40B4-BE49-F238E27FC236}">
                  <a16:creationId xmlns:a16="http://schemas.microsoft.com/office/drawing/2014/main" id="{BD357810-5035-42A8-BDC6-C520D23E4766}"/>
                </a:ext>
              </a:extLst>
            </p:cNvPr>
            <p:cNvSpPr/>
            <p:nvPr/>
          </p:nvSpPr>
          <p:spPr>
            <a:xfrm>
              <a:off x="2913320" y="1970546"/>
              <a:ext cx="1001353" cy="36398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JB5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AAF8ED-0E10-4FA2-8B0F-C9B5E8DE4C51}"/>
                </a:ext>
              </a:extLst>
            </p:cNvPr>
            <p:cNvGrpSpPr/>
            <p:nvPr/>
          </p:nvGrpSpPr>
          <p:grpSpPr>
            <a:xfrm>
              <a:off x="8399717" y="1875109"/>
              <a:ext cx="2468435" cy="4649788"/>
              <a:chOff x="7748676" y="2088469"/>
              <a:chExt cx="1373210" cy="3383023"/>
            </a:xfrm>
          </p:grpSpPr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ED9F84A4-0E10-4078-BF1D-8E20BCBFAF6A}"/>
                  </a:ext>
                </a:extLst>
              </p:cNvPr>
              <p:cNvSpPr/>
              <p:nvPr/>
            </p:nvSpPr>
            <p:spPr>
              <a:xfrm>
                <a:off x="7938608" y="2088469"/>
                <a:ext cx="745724" cy="3639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JB1</a:t>
                </a:r>
              </a:p>
            </p:txBody>
          </p:sp>
          <p:sp>
            <p:nvSpPr>
              <p:cNvPr id="19" name="Rectangle 19">
                <a:extLst>
                  <a:ext uri="{FF2B5EF4-FFF2-40B4-BE49-F238E27FC236}">
                    <a16:creationId xmlns:a16="http://schemas.microsoft.com/office/drawing/2014/main" id="{F604EA6C-8543-4989-8726-D38F5BB2A51E}"/>
                  </a:ext>
                </a:extLst>
              </p:cNvPr>
              <p:cNvSpPr/>
              <p:nvPr/>
            </p:nvSpPr>
            <p:spPr>
              <a:xfrm>
                <a:off x="7931701" y="2586126"/>
                <a:ext cx="457694" cy="3639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JB2</a:t>
                </a:r>
              </a:p>
            </p:txBody>
          </p:sp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B4737EDF-8178-45C5-B574-3AB641243548}"/>
                  </a:ext>
                </a:extLst>
              </p:cNvPr>
              <p:cNvSpPr/>
              <p:nvPr/>
            </p:nvSpPr>
            <p:spPr>
              <a:xfrm>
                <a:off x="7931701" y="3083783"/>
                <a:ext cx="644127" cy="3639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JB3</a:t>
                </a: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5B02B7E4-835D-4957-A2A4-F06F478F698E}"/>
                  </a:ext>
                </a:extLst>
              </p:cNvPr>
              <p:cNvSpPr/>
              <p:nvPr/>
            </p:nvSpPr>
            <p:spPr>
              <a:xfrm>
                <a:off x="7931701" y="3586731"/>
                <a:ext cx="324532" cy="36398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JB4</a:t>
                </a:r>
              </a:p>
            </p:txBody>
          </p:sp>
          <p:sp>
            <p:nvSpPr>
              <p:cNvPr id="22" name="Right Brace 23">
                <a:extLst>
                  <a:ext uri="{FF2B5EF4-FFF2-40B4-BE49-F238E27FC236}">
                    <a16:creationId xmlns:a16="http://schemas.microsoft.com/office/drawing/2014/main" id="{7FB560E0-5C4C-4653-AFAB-48BFFF125C4E}"/>
                  </a:ext>
                </a:extLst>
              </p:cNvPr>
              <p:cNvSpPr/>
              <p:nvPr/>
            </p:nvSpPr>
            <p:spPr>
              <a:xfrm rot="5400000">
                <a:off x="8277021" y="4266146"/>
                <a:ext cx="324526" cy="1001352"/>
              </a:xfrm>
              <a:prstGeom prst="rightBrace">
                <a:avLst>
                  <a:gd name="adj1" fmla="val 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4">
                <a:extLst>
                  <a:ext uri="{FF2B5EF4-FFF2-40B4-BE49-F238E27FC236}">
                    <a16:creationId xmlns:a16="http://schemas.microsoft.com/office/drawing/2014/main" id="{60F370C1-F82B-4F9F-94E5-49A64F750D5D}"/>
                  </a:ext>
                </a:extLst>
              </p:cNvPr>
              <p:cNvSpPr/>
              <p:nvPr/>
            </p:nvSpPr>
            <p:spPr>
              <a:xfrm>
                <a:off x="7748676" y="5107507"/>
                <a:ext cx="1373210" cy="363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</a:rPr>
                  <a:t>Calculate AVG of all Available Job</a:t>
                </a:r>
              </a:p>
            </p:txBody>
          </p:sp>
        </p:grpSp>
        <p:sp>
          <p:nvSpPr>
            <p:cNvPr id="24" name="Right Brace 25">
              <a:extLst>
                <a:ext uri="{FF2B5EF4-FFF2-40B4-BE49-F238E27FC236}">
                  <a16:creationId xmlns:a16="http://schemas.microsoft.com/office/drawing/2014/main" id="{5C515E4A-F641-44D2-9A95-FD12361F2FA6}"/>
                </a:ext>
              </a:extLst>
            </p:cNvPr>
            <p:cNvSpPr/>
            <p:nvPr/>
          </p:nvSpPr>
          <p:spPr>
            <a:xfrm rot="16200000">
              <a:off x="5494256" y="-1103609"/>
              <a:ext cx="324526" cy="5486397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B16CCD81-A9E8-46FA-B65D-432ADBB78380}"/>
                </a:ext>
              </a:extLst>
            </p:cNvPr>
            <p:cNvSpPr/>
            <p:nvPr/>
          </p:nvSpPr>
          <p:spPr>
            <a:xfrm>
              <a:off x="5004110" y="1012797"/>
              <a:ext cx="1373210" cy="363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</a:rPr>
                <a:t>Calculate AVG of Remaining Time Slot of all machine</a:t>
              </a:r>
            </a:p>
          </p:txBody>
        </p:sp>
        <p:sp>
          <p:nvSpPr>
            <p:cNvPr id="26" name="Arrow: Left-Right 2">
              <a:extLst>
                <a:ext uri="{FF2B5EF4-FFF2-40B4-BE49-F238E27FC236}">
                  <a16:creationId xmlns:a16="http://schemas.microsoft.com/office/drawing/2014/main" id="{70CC3C15-7B90-4C62-B8A1-62BA4B6A046F}"/>
                </a:ext>
              </a:extLst>
            </p:cNvPr>
            <p:cNvSpPr/>
            <p:nvPr/>
          </p:nvSpPr>
          <p:spPr>
            <a:xfrm>
              <a:off x="2913320" y="2737779"/>
              <a:ext cx="5462580" cy="250141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Remaining time slot of machine mc-142</a:t>
              </a:r>
            </a:p>
          </p:txBody>
        </p:sp>
        <p:sp>
          <p:nvSpPr>
            <p:cNvPr id="27" name="Arrow: Left-Right 27">
              <a:extLst>
                <a:ext uri="{FF2B5EF4-FFF2-40B4-BE49-F238E27FC236}">
                  <a16:creationId xmlns:a16="http://schemas.microsoft.com/office/drawing/2014/main" id="{CD482EC2-2E5A-48DD-92A1-782631AEEC09}"/>
                </a:ext>
              </a:extLst>
            </p:cNvPr>
            <p:cNvSpPr/>
            <p:nvPr/>
          </p:nvSpPr>
          <p:spPr>
            <a:xfrm>
              <a:off x="3914787" y="2019674"/>
              <a:ext cx="4461116" cy="250141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Remaining time slot of machine mc-141</a:t>
              </a:r>
            </a:p>
          </p:txBody>
        </p:sp>
        <p:cxnSp>
          <p:nvCxnSpPr>
            <p:cNvPr id="28" name="Straight Connector 30">
              <a:extLst>
                <a:ext uri="{FF2B5EF4-FFF2-40B4-BE49-F238E27FC236}">
                  <a16:creationId xmlns:a16="http://schemas.microsoft.com/office/drawing/2014/main" id="{E38FBAD0-1CF2-44E1-B6B7-CCD7CCB937EC}"/>
                </a:ext>
              </a:extLst>
            </p:cNvPr>
            <p:cNvCxnSpPr/>
            <p:nvPr/>
          </p:nvCxnSpPr>
          <p:spPr>
            <a:xfrm>
              <a:off x="8399718" y="1908758"/>
              <a:ext cx="0" cy="354028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286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947110-76D0-431E-91C4-4A66455A1D86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9EEE7-1839-4417-8AE5-26A40D5D38E1}"/>
              </a:ext>
            </a:extLst>
          </p:cNvPr>
          <p:cNvSpPr txBox="1"/>
          <p:nvPr/>
        </p:nvSpPr>
        <p:spPr>
          <a:xfrm>
            <a:off x="141083" y="79080"/>
            <a:ext cx="8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문제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작업 배정 알고리즘 산출물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D75BB6-4FE0-4648-B075-43F453F4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60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0295296">
            <a:extLst>
              <a:ext uri="{FF2B5EF4-FFF2-40B4-BE49-F238E27FC236}">
                <a16:creationId xmlns:a16="http://schemas.microsoft.com/office/drawing/2014/main" id="{D3247747-D0FC-4397-BCD6-3859D85D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1135720"/>
            <a:ext cx="6372225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43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54479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0758ED1-00DA-4BF6-99F0-16A95DE8BE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6489252" y="1564640"/>
            <a:ext cx="3728720" cy="3728720"/>
          </a:xfrm>
          <a:custGeom>
            <a:avLst/>
            <a:gdLst>
              <a:gd name="connsiteX0" fmla="*/ 0 w 3728720"/>
              <a:gd name="connsiteY0" fmla="*/ 0 h 3728720"/>
              <a:gd name="connsiteX1" fmla="*/ 3728720 w 3728720"/>
              <a:gd name="connsiteY1" fmla="*/ 0 h 3728720"/>
              <a:gd name="connsiteX2" fmla="*/ 3728720 w 3728720"/>
              <a:gd name="connsiteY2" fmla="*/ 1078842 h 3728720"/>
              <a:gd name="connsiteX3" fmla="*/ 3463011 w 3728720"/>
              <a:gd name="connsiteY3" fmla="*/ 1078842 h 3728720"/>
              <a:gd name="connsiteX4" fmla="*/ 3455666 w 3728720"/>
              <a:gd name="connsiteY4" fmla="*/ 273054 h 3728720"/>
              <a:gd name="connsiteX5" fmla="*/ 273054 w 3728720"/>
              <a:gd name="connsiteY5" fmla="*/ 273054 h 3728720"/>
              <a:gd name="connsiteX6" fmla="*/ 273054 w 3728720"/>
              <a:gd name="connsiteY6" fmla="*/ 3455666 h 3728720"/>
              <a:gd name="connsiteX7" fmla="*/ 3455666 w 3728720"/>
              <a:gd name="connsiteY7" fmla="*/ 3455666 h 3728720"/>
              <a:gd name="connsiteX8" fmla="*/ 3455666 w 3728720"/>
              <a:gd name="connsiteY8" fmla="*/ 3094765 h 3728720"/>
              <a:gd name="connsiteX9" fmla="*/ 3728720 w 3728720"/>
              <a:gd name="connsiteY9" fmla="*/ 3094765 h 3728720"/>
              <a:gd name="connsiteX10" fmla="*/ 3728720 w 3728720"/>
              <a:gd name="connsiteY10" fmla="*/ 3728720 h 3728720"/>
              <a:gd name="connsiteX11" fmla="*/ 0 w 3728720"/>
              <a:gd name="connsiteY11" fmla="*/ 3728720 h 372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720" h="3728720">
                <a:moveTo>
                  <a:pt x="0" y="0"/>
                </a:moveTo>
                <a:lnTo>
                  <a:pt x="3728720" y="0"/>
                </a:lnTo>
                <a:lnTo>
                  <a:pt x="3728720" y="1078842"/>
                </a:lnTo>
                <a:lnTo>
                  <a:pt x="3463011" y="1078842"/>
                </a:lnTo>
                <a:lnTo>
                  <a:pt x="3455666" y="273054"/>
                </a:lnTo>
                <a:lnTo>
                  <a:pt x="273054" y="273054"/>
                </a:lnTo>
                <a:lnTo>
                  <a:pt x="273054" y="3455666"/>
                </a:lnTo>
                <a:lnTo>
                  <a:pt x="3455666" y="3455666"/>
                </a:lnTo>
                <a:lnTo>
                  <a:pt x="3455666" y="3094765"/>
                </a:lnTo>
                <a:lnTo>
                  <a:pt x="3728720" y="3094765"/>
                </a:lnTo>
                <a:lnTo>
                  <a:pt x="3728720" y="3728720"/>
                </a:lnTo>
                <a:lnTo>
                  <a:pt x="0" y="3728720"/>
                </a:lnTo>
                <a:close/>
              </a:path>
            </a:pathLst>
          </a:custGeom>
          <a:solidFill>
            <a:srgbClr val="AE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5DF5F2-13CE-4373-8244-72E92F959A9E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10217972" y="5293360"/>
            <a:ext cx="2011680" cy="1564640"/>
          </a:xfrm>
          <a:prstGeom prst="line">
            <a:avLst/>
          </a:prstGeom>
          <a:ln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964954" y="3288417"/>
            <a:ext cx="2805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r>
              <a:rPr lang="en-US" altLang="ko-KR" sz="4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91882-05E9-4915-80B3-1F93FA8717F8}"/>
              </a:ext>
            </a:extLst>
          </p:cNvPr>
          <p:cNvSpPr txBox="1"/>
          <p:nvPr/>
        </p:nvSpPr>
        <p:spPr>
          <a:xfrm>
            <a:off x="4872022" y="2028616"/>
            <a:ext cx="66697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CNC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철판 절단 공정 문제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산업공학에서 가장 많이 다루는 분야가 공정 연구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비단 데이터 자체 뿐만 아니라 공정 중 기록된 데이터가 의미하는 바가 무엇인지 알고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절단 작업에 있어 철판의 재질 종류가 각각 어떤 특징을 갖고 있는지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특성을 결과 도출에 어떻게 활용할 수 있을지 고민할 수 있을 것이라 판단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문제에 기존 산업공학도로서의 직관이 개입될 수 있다면 문제 풀이에 있어 새로운 관점을 도입할 수 있을 것으로 예상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1F780-FDF3-4854-B597-66ED4E68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890117"/>
            <a:ext cx="3261055" cy="32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8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8D89CD-3725-48BD-8AB8-0FF9CCC01A1B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배경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91882-05E9-4915-80B3-1F93FA8717F8}"/>
              </a:ext>
            </a:extLst>
          </p:cNvPr>
          <p:cNvSpPr txBox="1"/>
          <p:nvPr/>
        </p:nvSpPr>
        <p:spPr>
          <a:xfrm>
            <a:off x="4872022" y="2167114"/>
            <a:ext cx="6669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고찰점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가능성 여부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제출 과제 종료 후 감안할 수 있는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고찰점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제시 가능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작업을 작업장과 절단 기기에 배정하는 것과 더불어 추가적으로 고민해야할 점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자재 취급 소요 시간 문제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Flow time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공정 실현 가능성 판단 문제 등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들을 추론할 수 있을 것으로 판단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범위를 넘어 실무자가 직관적으로 반영할 수 있는 시사점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Insight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제시 가능성 판단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9BE2109-92F4-4B50-9FC3-22FA515F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709224"/>
            <a:ext cx="3439549" cy="34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>
            <p:custDataLst>
              <p:tags r:id="rId2"/>
            </p:custDataLst>
          </p:nvPr>
        </p:nvSpPr>
        <p:spPr>
          <a:xfrm>
            <a:off x="4132729" y="2215508"/>
            <a:ext cx="3926541" cy="2426984"/>
          </a:xfrm>
          <a:prstGeom prst="rect">
            <a:avLst/>
          </a:prstGeom>
          <a:solidFill>
            <a:schemeClr val="bg1"/>
          </a:solidFill>
          <a:ln w="11430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FDB40-74A2-4EE3-8D7E-6356256CB805}"/>
              </a:ext>
            </a:extLst>
          </p:cNvPr>
          <p:cNvSpPr txBox="1"/>
          <p:nvPr/>
        </p:nvSpPr>
        <p:spPr>
          <a:xfrm>
            <a:off x="4050770" y="2699441"/>
            <a:ext cx="4090458" cy="72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3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712C6-A0FE-4C34-80B1-5F57A02DE8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17461" y="3429000"/>
            <a:ext cx="2557110" cy="856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탐구를 위한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전반적인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32793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9F2167D-868C-4F39-AF28-CB8B4C272B00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B81A928-8DBB-42BD-953E-2507B1F59749}"/>
              </a:ext>
            </a:extLst>
          </p:cNvPr>
          <p:cNvSpPr txBox="1"/>
          <p:nvPr/>
        </p:nvSpPr>
        <p:spPr>
          <a:xfrm>
            <a:off x="319174" y="906091"/>
            <a:ext cx="57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절단시간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것이 목표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578DA-3CBC-4A02-99FC-0EF8286B4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1" t="17987" r="43680" b="11594"/>
          <a:stretch/>
        </p:blipFill>
        <p:spPr>
          <a:xfrm>
            <a:off x="405435" y="2105500"/>
            <a:ext cx="5331127" cy="40739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17D71D-E1C3-47E2-B66C-FB998AE4C249}"/>
              </a:ext>
            </a:extLst>
          </p:cNvPr>
          <p:cNvSpPr txBox="1"/>
          <p:nvPr/>
        </p:nvSpPr>
        <p:spPr>
          <a:xfrm>
            <a:off x="319174" y="1366133"/>
            <a:ext cx="5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독립변수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 길이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(m)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길이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(m)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철판두께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                           	   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철판재질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갯수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절단장비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39FA2-D43F-48D4-A6A3-FB5562AB9930}"/>
              </a:ext>
            </a:extLst>
          </p:cNvPr>
          <p:cNvSpPr txBox="1"/>
          <p:nvPr/>
        </p:nvSpPr>
        <p:spPr>
          <a:xfrm>
            <a:off x="6073853" y="1359834"/>
            <a:ext cx="57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종속변수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마킹 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절단 시간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E9DF8-BA99-4BD5-948A-C8139A0D6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7" t="38742" r="32997" b="18113"/>
          <a:stretch/>
        </p:blipFill>
        <p:spPr>
          <a:xfrm>
            <a:off x="6073854" y="2103173"/>
            <a:ext cx="5756366" cy="40739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3ADDCC-C9DB-4479-B871-7E58FCFF2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73853" y="2086854"/>
            <a:ext cx="5756366" cy="4090291"/>
          </a:xfrm>
          <a:prstGeom prst="rect">
            <a:avLst/>
          </a:prstGeom>
          <a:noFill/>
          <a:ln w="28575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7D0D4E-AC37-40B3-BC5C-EDC80D19D0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5435" y="2079610"/>
            <a:ext cx="5331127" cy="4097536"/>
          </a:xfrm>
          <a:prstGeom prst="rect">
            <a:avLst/>
          </a:prstGeom>
          <a:noFill/>
          <a:ln w="19050">
            <a:solidFill>
              <a:srgbClr val="AE3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F7BC9D-4619-4D39-B77F-98B655F5F98A}"/>
              </a:ext>
            </a:extLst>
          </p:cNvPr>
          <p:cNvCxnSpPr>
            <a:cxnSpLocks/>
          </p:cNvCxnSpPr>
          <p:nvPr/>
        </p:nvCxnSpPr>
        <p:spPr>
          <a:xfrm>
            <a:off x="4477109" y="2086854"/>
            <a:ext cx="0" cy="4073980"/>
          </a:xfrm>
          <a:prstGeom prst="line">
            <a:avLst/>
          </a:prstGeom>
          <a:ln w="19050"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0AFE537-EB6C-4D47-8515-A9DC29DEE0AA}"/>
              </a:ext>
            </a:extLst>
          </p:cNvPr>
          <p:cNvCxnSpPr>
            <a:cxnSpLocks/>
          </p:cNvCxnSpPr>
          <p:nvPr/>
        </p:nvCxnSpPr>
        <p:spPr>
          <a:xfrm>
            <a:off x="10573109" y="2103173"/>
            <a:ext cx="0" cy="4073980"/>
          </a:xfrm>
          <a:prstGeom prst="line">
            <a:avLst/>
          </a:prstGeom>
          <a:ln w="19050">
            <a:solidFill>
              <a:srgbClr val="AE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B561912-7857-4115-8CB9-4494226C8B03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  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데이터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7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A79808-BD1E-4B78-A7F5-F20072B5A058}"/>
              </a:ext>
            </a:extLst>
          </p:cNvPr>
          <p:cNvCxnSpPr>
            <a:cxnSpLocks/>
          </p:cNvCxnSpPr>
          <p:nvPr/>
        </p:nvCxnSpPr>
        <p:spPr>
          <a:xfrm>
            <a:off x="0" y="678520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A8AA32-92DD-4CC4-AEEA-257CAA29EB18}"/>
              </a:ext>
            </a:extLst>
          </p:cNvPr>
          <p:cNvGrpSpPr/>
          <p:nvPr/>
        </p:nvGrpSpPr>
        <p:grpSpPr>
          <a:xfrm>
            <a:off x="2167209" y="1973153"/>
            <a:ext cx="8244280" cy="1880359"/>
            <a:chOff x="346350" y="1904749"/>
            <a:chExt cx="8244280" cy="18803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7514AE-E13A-41E8-8C2F-1CBE36C2B00C}"/>
                </a:ext>
              </a:extLst>
            </p:cNvPr>
            <p:cNvSpPr txBox="1"/>
            <p:nvPr/>
          </p:nvSpPr>
          <p:spPr>
            <a:xfrm>
              <a:off x="4307197" y="3455702"/>
              <a:ext cx="4283433" cy="329406"/>
            </a:xfrm>
            <a:prstGeom prst="rect">
              <a:avLst/>
            </a:prstGeom>
            <a:noFill/>
          </p:spPr>
          <p:txBody>
            <a:bodyPr wrap="square" tIns="90000" rtlCol="0">
              <a:spAutoFit/>
            </a:bodyPr>
            <a:lstStyle/>
            <a:p>
              <a:pPr algn="ctr"/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&lt; </a:t>
              </a:r>
              <a:r>
                <a:rPr lang="ko-KR" altLang="en-US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 피처들의 기본 통계량</a:t>
              </a:r>
              <a:r>
                <a:rPr lang="en-US" altLang="ko-KR" sz="1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&gt;</a:t>
              </a:r>
              <a:endParaRPr lang="ko-KR" altLang="en-US" sz="12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AD7C96-7582-43C6-98FD-F551955061B8}"/>
                </a:ext>
              </a:extLst>
            </p:cNvPr>
            <p:cNvGrpSpPr/>
            <p:nvPr/>
          </p:nvGrpSpPr>
          <p:grpSpPr>
            <a:xfrm>
              <a:off x="346350" y="1904749"/>
              <a:ext cx="7170186" cy="1507923"/>
              <a:chOff x="427838" y="994740"/>
              <a:chExt cx="7139031" cy="150792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655D5B5-9FDF-4766-AAA1-FE535AC9D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613" t="66281" r="34146" b="11514"/>
              <a:stretch/>
            </p:blipFill>
            <p:spPr>
              <a:xfrm>
                <a:off x="427838" y="994740"/>
                <a:ext cx="7139031" cy="1505180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F39C38-9EA4-41D5-8402-2F33325CE2FB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27838" y="994741"/>
                <a:ext cx="7139030" cy="1505180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35ACA7-43CD-4A51-A3DE-BD5DD158D89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806241" y="1858236"/>
                <a:ext cx="760627" cy="220730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3E7F304-5915-4E78-8496-DFBEBB2D0236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806240" y="2273769"/>
                <a:ext cx="760627" cy="220730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915C081-2BAC-470D-9D91-E0C6DDBB783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947968" y="2281933"/>
                <a:ext cx="760627" cy="220730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EBAC104-B547-4A2A-A715-CEBEE11AB72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5947968" y="1864544"/>
                <a:ext cx="760627" cy="214422"/>
              </a:xfrm>
              <a:prstGeom prst="rect">
                <a:avLst/>
              </a:prstGeom>
              <a:noFill/>
              <a:ln w="28575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9CEFD8-EE9D-4616-869E-6DD5D531107C}"/>
              </a:ext>
            </a:extLst>
          </p:cNvPr>
          <p:cNvGrpSpPr/>
          <p:nvPr/>
        </p:nvGrpSpPr>
        <p:grpSpPr>
          <a:xfrm>
            <a:off x="229430" y="1002780"/>
            <a:ext cx="9624807" cy="737393"/>
            <a:chOff x="229430" y="1035858"/>
            <a:chExt cx="9624807" cy="7373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D90573-08E7-413E-92A8-FC22E6E29367}"/>
                </a:ext>
              </a:extLst>
            </p:cNvPr>
            <p:cNvSpPr txBox="1"/>
            <p:nvPr/>
          </p:nvSpPr>
          <p:spPr>
            <a:xfrm>
              <a:off x="232302" y="1035858"/>
              <a:ext cx="772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주어진 데이터가 실제 주문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-&gt; 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독립변수의 전처리는 위험하다고 판단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6DA2FF-CEEB-47D2-8D3E-41F5628C6258}"/>
                </a:ext>
              </a:extLst>
            </p:cNvPr>
            <p:cNvSpPr txBox="1"/>
            <p:nvPr/>
          </p:nvSpPr>
          <p:spPr>
            <a:xfrm>
              <a:off x="229430" y="1403919"/>
              <a:ext cx="9624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종속변수의 경우 작업자가 실제로 주문을 처리한 시간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-&gt; 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가변성이 있을 수 있다고 판단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495106-34A4-4E43-9C2A-5B61206C3F77}"/>
              </a:ext>
            </a:extLst>
          </p:cNvPr>
          <p:cNvGrpSpPr/>
          <p:nvPr/>
        </p:nvGrpSpPr>
        <p:grpSpPr>
          <a:xfrm>
            <a:off x="346350" y="3842157"/>
            <a:ext cx="10761841" cy="1422887"/>
            <a:chOff x="346350" y="3842157"/>
            <a:chExt cx="10761841" cy="1422887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DDF782-AF80-4DE5-8912-6BD32DE61B19}"/>
                </a:ext>
              </a:extLst>
            </p:cNvPr>
            <p:cNvCxnSpPr>
              <a:cxnSpLocks/>
            </p:cNvCxnSpPr>
            <p:nvPr/>
          </p:nvCxnSpPr>
          <p:spPr>
            <a:xfrm>
              <a:off x="3786732" y="3842157"/>
              <a:ext cx="0" cy="1403817"/>
            </a:xfrm>
            <a:prstGeom prst="line">
              <a:avLst/>
            </a:prstGeom>
            <a:ln w="19050">
              <a:solidFill>
                <a:srgbClr val="AE3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2DE6DD2-197A-4EEE-B4AC-86BBC0ED2EEE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15" y="3861227"/>
              <a:ext cx="0" cy="1403817"/>
            </a:xfrm>
            <a:prstGeom prst="line">
              <a:avLst/>
            </a:prstGeom>
            <a:ln w="19050">
              <a:solidFill>
                <a:srgbClr val="AE3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6B2F53-D0FA-41E8-B3AA-2CC91E282C9C}"/>
                </a:ext>
              </a:extLst>
            </p:cNvPr>
            <p:cNvGrpSpPr/>
            <p:nvPr/>
          </p:nvGrpSpPr>
          <p:grpSpPr>
            <a:xfrm>
              <a:off x="346350" y="3876657"/>
              <a:ext cx="10761841" cy="1384747"/>
              <a:chOff x="303234" y="4389734"/>
              <a:chExt cx="10761841" cy="138474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FE677F-0422-4596-AAB5-728F8D28D5E9}"/>
                  </a:ext>
                </a:extLst>
              </p:cNvPr>
              <p:cNvSpPr txBox="1"/>
              <p:nvPr/>
            </p:nvSpPr>
            <p:spPr>
              <a:xfrm>
                <a:off x="3685168" y="4615162"/>
                <a:ext cx="3641718" cy="992579"/>
              </a:xfrm>
              <a:prstGeom prst="rect">
                <a:avLst/>
              </a:prstGeom>
              <a:noFill/>
            </p:spPr>
            <p:txBody>
              <a:bodyPr wrap="square" lIns="180000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마킹 시간의 중간값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379.0</a:t>
                </a: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절단 시간의 중간값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1593.0</a:t>
                </a:r>
                <a:r>
                  <a:rPr lang="en-US" altLang="ko-KR" sz="12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	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F20B02C-67C3-4B68-8EB4-E07E0358028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346348" y="4389734"/>
                <a:ext cx="10718727" cy="1384747"/>
              </a:xfrm>
              <a:prstGeom prst="rect">
                <a:avLst/>
              </a:prstGeom>
              <a:noFill/>
              <a:ln w="19050">
                <a:solidFill>
                  <a:srgbClr val="AE31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60ECD5-0E97-4BE5-B88E-A5EA8CDDB1C9}"/>
                  </a:ext>
                </a:extLst>
              </p:cNvPr>
              <p:cNvSpPr txBox="1"/>
              <p:nvPr/>
            </p:nvSpPr>
            <p:spPr>
              <a:xfrm>
                <a:off x="303234" y="4615162"/>
                <a:ext cx="3641718" cy="800219"/>
              </a:xfrm>
              <a:prstGeom prst="rect">
                <a:avLst/>
              </a:prstGeom>
              <a:noFill/>
            </p:spPr>
            <p:txBody>
              <a:bodyPr wrap="square" lIns="180000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마킹 시간의 최소값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0</a:t>
                </a: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절단 시간의 최소값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0</a:t>
                </a:r>
                <a:r>
                  <a:rPr lang="en-US" altLang="ko-KR" sz="12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	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EB24D8-CF22-4C4A-99D6-2B53A1601488}"/>
                  </a:ext>
                </a:extLst>
              </p:cNvPr>
              <p:cNvSpPr txBox="1"/>
              <p:nvPr/>
            </p:nvSpPr>
            <p:spPr>
              <a:xfrm>
                <a:off x="7188718" y="4615161"/>
                <a:ext cx="3641718" cy="800219"/>
              </a:xfrm>
              <a:prstGeom prst="rect">
                <a:avLst/>
              </a:prstGeom>
              <a:noFill/>
            </p:spPr>
            <p:txBody>
              <a:bodyPr wrap="square" lIns="180000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마킹 시간의 최댓값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6157364</a:t>
                </a: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절단 시간의 최댓값 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348262</a:t>
                </a:r>
                <a:endParaRPr lang="en-US" altLang="ko-KR" sz="12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CE41D47-D3E0-438A-BEA4-F5068D0DDC67}"/>
              </a:ext>
            </a:extLst>
          </p:cNvPr>
          <p:cNvSpPr txBox="1"/>
          <p:nvPr/>
        </p:nvSpPr>
        <p:spPr>
          <a:xfrm>
            <a:off x="389460" y="5480793"/>
            <a:ext cx="107187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 값에 비해 너무나 큰 최댓값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주문에 걸린 마킹 시간과 절단 시간이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 존재 확인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                                      	     -&gt;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종속변수 데이터들의 특징을 파악한 전처리의 필요성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CFEC28-99DC-46D4-94F0-1F178E52238D}"/>
              </a:ext>
            </a:extLst>
          </p:cNvPr>
          <p:cNvSpPr txBox="1"/>
          <p:nvPr/>
        </p:nvSpPr>
        <p:spPr>
          <a:xfrm>
            <a:off x="141083" y="79080"/>
            <a:ext cx="754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  </a:t>
            </a:r>
            <a:r>
              <a:rPr lang="ko-KR" altLang="en-US" sz="2000" dirty="0" err="1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AE31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과정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682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vTZnRdy1Eqme5b6b9LB7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Wu74LOWHkavKfQaakV8w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jBsrtMeESUcd45GtZl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Soe_EjcEC9ctS.HiCop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vTZnRdy1Eqme5b6b9LB7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uDzwNw2zU63qzc23wLT_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vK9dLWFESebb8a6qXVb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KqdfzYDE2xFzn9lbgu7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vTZnRdy1Eqme5b6b9LB7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ELT9u6S0qk_1me04hvp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42tU7WLUikBBQ1YfST8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Wu74LOWHkavKfQaakV8w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jBsrtMeESUcd45GtZll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Soe_EjcEC9ctS.HiCo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UGeDgrr0Sa7FZK7ma9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0MVIrjsUGJdbkylfDkw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3180</Words>
  <Application>Microsoft Office PowerPoint</Application>
  <PresentationFormat>와이드스크린</PresentationFormat>
  <Paragraphs>458</Paragraphs>
  <Slides>48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맑은 고딕</vt:lpstr>
      <vt:lpstr>Arial</vt:lpstr>
      <vt:lpstr>에스코어 드림 4 Regular</vt:lpstr>
      <vt:lpstr>에스코어 드림 7 ExtraBold</vt:lpstr>
      <vt:lpstr>에스코어 드림 9 Black</vt:lpstr>
      <vt:lpstr>에스코어 드림 8 Heavy</vt:lpstr>
      <vt:lpstr>에스코어 드림 6 Bold</vt:lpstr>
      <vt:lpstr>바탕</vt:lpstr>
      <vt:lpstr>Wingdings</vt:lpstr>
      <vt:lpstr>08서울남산체 B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46</cp:revision>
  <dcterms:created xsi:type="dcterms:W3CDTF">2018-05-22T15:15:52Z</dcterms:created>
  <dcterms:modified xsi:type="dcterms:W3CDTF">2021-02-14T12:23:46Z</dcterms:modified>
</cp:coreProperties>
</file>